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8" r:id="rId4"/>
    <p:sldId id="260" r:id="rId5"/>
    <p:sldId id="261" r:id="rId6"/>
    <p:sldId id="262" r:id="rId7"/>
    <p:sldId id="267" r:id="rId8"/>
    <p:sldId id="263" r:id="rId9"/>
    <p:sldId id="264" r:id="rId10"/>
    <p:sldId id="265" r:id="rId11"/>
    <p:sldId id="266"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125" d="100"/>
          <a:sy n="125" d="100"/>
        </p:scale>
        <p:origin x="29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28422-F1C6-41CE-9C69-DB1BF3DD0B1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DDFC83-60EE-4977-A17E-428F126172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4B24251-8A8A-4C77-962F-0557987085C9}"/>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5" name="Footer Placeholder 4">
            <a:extLst>
              <a:ext uri="{FF2B5EF4-FFF2-40B4-BE49-F238E27FC236}">
                <a16:creationId xmlns:a16="http://schemas.microsoft.com/office/drawing/2014/main" id="{D026F188-93D1-4CDE-8676-0181DDC45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1ABD59-5D02-4929-8BA5-22B207EDB9D1}"/>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35195476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E39E2-FAB8-417C-9113-92417F71345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7897B03-2BC3-430D-B8D4-89A3D6A830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15AC9A-DABF-46B1-AF05-DFF948FFFCD7}"/>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5" name="Footer Placeholder 4">
            <a:extLst>
              <a:ext uri="{FF2B5EF4-FFF2-40B4-BE49-F238E27FC236}">
                <a16:creationId xmlns:a16="http://schemas.microsoft.com/office/drawing/2014/main" id="{370CA1E1-9EA2-4A91-91AE-60275150B0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3A0BB-0826-4A55-9941-A914482B9FCD}"/>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3545664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8B91E4-ACEF-43C0-90B0-B1715E04A01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CB6B3A-F44B-48F4-B674-A516C4F93D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71DF2B-7D77-4BD2-9FC7-AAB162BC8850}"/>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5" name="Footer Placeholder 4">
            <a:extLst>
              <a:ext uri="{FF2B5EF4-FFF2-40B4-BE49-F238E27FC236}">
                <a16:creationId xmlns:a16="http://schemas.microsoft.com/office/drawing/2014/main" id="{821F5E86-4F79-4AE0-B4DC-1AB9B9D4B7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76FAD8-18D8-4588-83C4-39E256816698}"/>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3104769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319EC-6D34-4990-BD36-689C9CFB38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ECE9B2-4788-4814-93EB-023314AEEE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D44278-C57A-4E9E-9AB2-F54C6DBB2F62}"/>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5" name="Footer Placeholder 4">
            <a:extLst>
              <a:ext uri="{FF2B5EF4-FFF2-40B4-BE49-F238E27FC236}">
                <a16:creationId xmlns:a16="http://schemas.microsoft.com/office/drawing/2014/main" id="{D02A5D8E-9E67-40CD-B1CA-95666FDA8F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5C9D57-4297-4C1D-8C56-E4DF44B357E5}"/>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1139457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BE9B1-FCB4-4486-8CB9-1411573A3F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0698859-10C0-4823-B068-6B8075D8A8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EC2F15-5633-4886-A216-4E60792980A0}"/>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5" name="Footer Placeholder 4">
            <a:extLst>
              <a:ext uri="{FF2B5EF4-FFF2-40B4-BE49-F238E27FC236}">
                <a16:creationId xmlns:a16="http://schemas.microsoft.com/office/drawing/2014/main" id="{EE4A82E7-3152-4FEC-8088-C0AACCEB5E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495BE8-5822-4F35-990F-3C1E12ED1B8F}"/>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4187518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F2C9F-0E44-47BD-943A-58F4EC5E37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4326E9-892F-4CD7-B7A6-7453D618AE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3D4B77-5481-4974-83E1-F0AD81B219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DB2535-6909-44D6-A293-7CD5D0AD2D30}"/>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6" name="Footer Placeholder 5">
            <a:extLst>
              <a:ext uri="{FF2B5EF4-FFF2-40B4-BE49-F238E27FC236}">
                <a16:creationId xmlns:a16="http://schemas.microsoft.com/office/drawing/2014/main" id="{C6EA139A-B5AB-43FF-896C-2352733A7D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AB7641-DEF2-444C-8252-F4C5088CFFE8}"/>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3812802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62FBF-D928-4EB2-94C2-AD962322F07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3FEC94-9831-4D6D-9D5B-A94628854F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E1DA70-5E90-4E1B-9F4E-FCB14E6ECB1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616F9E-0348-4FB5-911C-8389455157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54E589-D9F6-476C-851B-E6E8583CDFB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96C75F-3F32-48B6-AB75-C307EB4A693B}"/>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8" name="Footer Placeholder 7">
            <a:extLst>
              <a:ext uri="{FF2B5EF4-FFF2-40B4-BE49-F238E27FC236}">
                <a16:creationId xmlns:a16="http://schemas.microsoft.com/office/drawing/2014/main" id="{2499D9C6-6755-49AB-8FBA-AC103AAFC30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B6AB76-9CEF-4898-B152-438E44964833}"/>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4179847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75EE6-071E-4FB3-BF59-8BA3BC782BF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32ABDAB-881E-41FB-ADBC-B5F4652F60C3}"/>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4" name="Footer Placeholder 3">
            <a:extLst>
              <a:ext uri="{FF2B5EF4-FFF2-40B4-BE49-F238E27FC236}">
                <a16:creationId xmlns:a16="http://schemas.microsoft.com/office/drawing/2014/main" id="{41343976-022D-4CF6-981A-984641EDD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9BABA9C-1466-4F7D-ADBA-9C28C912E4B7}"/>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4054994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D305FD-9419-4E66-B972-394D2C72BE9C}"/>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3" name="Footer Placeholder 2">
            <a:extLst>
              <a:ext uri="{FF2B5EF4-FFF2-40B4-BE49-F238E27FC236}">
                <a16:creationId xmlns:a16="http://schemas.microsoft.com/office/drawing/2014/main" id="{65A1A217-0ED9-4571-98EC-0A20681B5D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28BB0F-1394-4DAF-8C91-89D7BD7DA399}"/>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3712746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4F99F-55CC-498B-AD48-87F9DBBAEB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7C30C2-1282-425E-BFC3-D1087DD315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1E0B17-37AF-4DCD-A3CA-C69B38FA56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CDE6FD-801C-4861-A982-D357DE2DA0F1}"/>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6" name="Footer Placeholder 5">
            <a:extLst>
              <a:ext uri="{FF2B5EF4-FFF2-40B4-BE49-F238E27FC236}">
                <a16:creationId xmlns:a16="http://schemas.microsoft.com/office/drawing/2014/main" id="{10F9BADB-671D-4B66-BDC5-936154A831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A7FFB2-5E3A-43F2-AC9F-39595C67C41C}"/>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1411711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FC6B7-6AA7-4120-A08F-A5E759A8BA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FA77A33-C30E-4690-8BE6-F3BBD95D36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32073E-77D1-4E63-B10C-EFF889372C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D02750-F96B-4159-8C1E-1EC90566748B}"/>
              </a:ext>
            </a:extLst>
          </p:cNvPr>
          <p:cNvSpPr>
            <a:spLocks noGrp="1"/>
          </p:cNvSpPr>
          <p:nvPr>
            <p:ph type="dt" sz="half" idx="10"/>
          </p:nvPr>
        </p:nvSpPr>
        <p:spPr/>
        <p:txBody>
          <a:bodyPr/>
          <a:lstStyle/>
          <a:p>
            <a:fld id="{8561C56A-0E3A-4EEF-AE51-0D9C49A06FEB}" type="datetimeFigureOut">
              <a:rPr lang="en-US" smtClean="0"/>
              <a:t>6/30/2021</a:t>
            </a:fld>
            <a:endParaRPr lang="en-US"/>
          </a:p>
        </p:txBody>
      </p:sp>
      <p:sp>
        <p:nvSpPr>
          <p:cNvPr id="6" name="Footer Placeholder 5">
            <a:extLst>
              <a:ext uri="{FF2B5EF4-FFF2-40B4-BE49-F238E27FC236}">
                <a16:creationId xmlns:a16="http://schemas.microsoft.com/office/drawing/2014/main" id="{A42B8CB1-FE70-4C19-9472-056FED7FBB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1D65DE-AC6D-4DE2-94DE-122C447836FE}"/>
              </a:ext>
            </a:extLst>
          </p:cNvPr>
          <p:cNvSpPr>
            <a:spLocks noGrp="1"/>
          </p:cNvSpPr>
          <p:nvPr>
            <p:ph type="sldNum" sz="quarter" idx="12"/>
          </p:nvPr>
        </p:nvSpPr>
        <p:spPr/>
        <p:txBody>
          <a:bodyPr/>
          <a:lstStyle/>
          <a:p>
            <a:fld id="{F38A8626-7419-433F-B38B-82B38D8A9B21}" type="slidenum">
              <a:rPr lang="en-US" smtClean="0"/>
              <a:t>‹#›</a:t>
            </a:fld>
            <a:endParaRPr lang="en-US"/>
          </a:p>
        </p:txBody>
      </p:sp>
    </p:spTree>
    <p:extLst>
      <p:ext uri="{BB962C8B-B14F-4D97-AF65-F5344CB8AC3E}">
        <p14:creationId xmlns:p14="http://schemas.microsoft.com/office/powerpoint/2010/main" val="6599819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A59612-ADD9-4E77-9C1F-ADA7E97BA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F394A4-7FF0-467F-8F89-8F503B1EFF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CA8F37-ECC9-4B30-857F-97A434D4F3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61C56A-0E3A-4EEF-AE51-0D9C49A06FEB}" type="datetimeFigureOut">
              <a:rPr lang="en-US" smtClean="0"/>
              <a:t>6/30/2021</a:t>
            </a:fld>
            <a:endParaRPr lang="en-US"/>
          </a:p>
        </p:txBody>
      </p:sp>
      <p:sp>
        <p:nvSpPr>
          <p:cNvPr id="5" name="Footer Placeholder 4">
            <a:extLst>
              <a:ext uri="{FF2B5EF4-FFF2-40B4-BE49-F238E27FC236}">
                <a16:creationId xmlns:a16="http://schemas.microsoft.com/office/drawing/2014/main" id="{1ECB26D6-EB1E-49FA-98EC-7DAC602BEE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6EE9ED8-0124-4A63-9B68-71ED14A0B7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8A8626-7419-433F-B38B-82B38D8A9B21}" type="slidenum">
              <a:rPr lang="en-US" smtClean="0"/>
              <a:t>‹#›</a:t>
            </a:fld>
            <a:endParaRPr lang="en-US"/>
          </a:p>
        </p:txBody>
      </p:sp>
    </p:spTree>
    <p:extLst>
      <p:ext uri="{BB962C8B-B14F-4D97-AF65-F5344CB8AC3E}">
        <p14:creationId xmlns:p14="http://schemas.microsoft.com/office/powerpoint/2010/main" val="6562889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hyperlink" Target="https://archive.ics.uci.edu/ml/datasets/student+performanc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hyperlink" Target="https://archive.ics.uci.edu/ml/datasets/student+performance" TargetMode="External"/><Relationship Id="rId4" Type="http://schemas.openxmlformats.org/officeDocument/2006/relationships/hyperlink" Target="http://www.ibrahimaljarah.com/"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8BEBEA5-52BF-4FE5-BB6C-2EF4A3B46B6E}"/>
              </a:ext>
            </a:extLst>
          </p:cNvPr>
          <p:cNvSpPr>
            <a:spLocks noGrp="1"/>
          </p:cNvSpPr>
          <p:nvPr>
            <p:ph type="subTitle" idx="1"/>
          </p:nvPr>
        </p:nvSpPr>
        <p:spPr>
          <a:xfrm>
            <a:off x="841247" y="4373384"/>
            <a:ext cx="5040938" cy="1003833"/>
          </a:xfrm>
        </p:spPr>
        <p:txBody>
          <a:bodyPr>
            <a:normAutofit fontScale="92500" lnSpcReduction="20000"/>
          </a:bodyPr>
          <a:lstStyle/>
          <a:p>
            <a:pPr algn="l"/>
            <a:r>
              <a:rPr lang="en-US" sz="2000" b="1">
                <a:ln>
                  <a:noFill/>
                </a:ln>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Students Performance Prediction in Exams</a:t>
            </a:r>
          </a:p>
          <a:p>
            <a:pPr algn="l"/>
            <a:r>
              <a:rPr lang="en-US" sz="2000" b="1">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Rama Danda</a:t>
            </a:r>
          </a:p>
          <a:p>
            <a:pPr algn="l"/>
            <a:r>
              <a:rPr lang="en-US" sz="2000" b="1">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DSC 680 - Summer 2021</a:t>
            </a:r>
            <a:endParaRPr lang="en-US" sz="2000">
              <a:ln>
                <a:noFill/>
              </a:ln>
              <a:effectLst/>
              <a:uFill>
                <a:solidFill>
                  <a:srgbClr val="000000"/>
                </a:solidFill>
              </a:uFill>
              <a:latin typeface="Times New Roman" panose="02020603050405020304" pitchFamily="18" charset="0"/>
              <a:ea typeface="Arial Unicode MS" panose="020B0604020202020204" pitchFamily="34" charset="-128"/>
              <a:cs typeface="Arial Unicode MS" panose="020B0604020202020204" pitchFamily="34" charset="-128"/>
            </a:endParaRPr>
          </a:p>
          <a:p>
            <a:pPr algn="l"/>
            <a:endParaRPr lang="en-US" sz="2000" dirty="0"/>
          </a:p>
        </p:txBody>
      </p:sp>
      <p:sp>
        <p:nvSpPr>
          <p:cNvPr id="10" name="Freeform: Shape 9">
            <a:extLst>
              <a:ext uri="{FF2B5EF4-FFF2-40B4-BE49-F238E27FC236}">
                <a16:creationId xmlns:a16="http://schemas.microsoft.com/office/drawing/2014/main" id="{F6EF57EF-D042-41D3-83E8-41A1FE6C11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32876" cy="1290953"/>
          </a:xfrm>
          <a:custGeom>
            <a:avLst/>
            <a:gdLst>
              <a:gd name="connsiteX0" fmla="*/ 0 w 5532876"/>
              <a:gd name="connsiteY0" fmla="*/ 0 h 1290953"/>
              <a:gd name="connsiteX1" fmla="*/ 5532876 w 5532876"/>
              <a:gd name="connsiteY1" fmla="*/ 0 h 1290953"/>
              <a:gd name="connsiteX2" fmla="*/ 4936972 w 5532876"/>
              <a:gd name="connsiteY2" fmla="*/ 1290953 h 1290953"/>
              <a:gd name="connsiteX3" fmla="*/ 0 w 5532876"/>
              <a:gd name="connsiteY3" fmla="*/ 1290953 h 1290953"/>
            </a:gdLst>
            <a:ahLst/>
            <a:cxnLst>
              <a:cxn ang="0">
                <a:pos x="connsiteX0" y="connsiteY0"/>
              </a:cxn>
              <a:cxn ang="0">
                <a:pos x="connsiteX1" y="connsiteY1"/>
              </a:cxn>
              <a:cxn ang="0">
                <a:pos x="connsiteX2" y="connsiteY2"/>
              </a:cxn>
              <a:cxn ang="0">
                <a:pos x="connsiteX3" y="connsiteY3"/>
              </a:cxn>
            </a:cxnLst>
            <a:rect l="l" t="t" r="r" b="b"/>
            <a:pathLst>
              <a:path w="5532876" h="1290953">
                <a:moveTo>
                  <a:pt x="0" y="0"/>
                </a:moveTo>
                <a:lnTo>
                  <a:pt x="5532876" y="0"/>
                </a:lnTo>
                <a:lnTo>
                  <a:pt x="4936972" y="1290953"/>
                </a:lnTo>
                <a:lnTo>
                  <a:pt x="0" y="1290953"/>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00A59BB-A268-4F3E-9D41-CA265AF16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41" y="1"/>
            <a:ext cx="7094159" cy="1290953"/>
          </a:xfrm>
          <a:custGeom>
            <a:avLst/>
            <a:gdLst>
              <a:gd name="connsiteX0" fmla="*/ 595904 w 7094159"/>
              <a:gd name="connsiteY0" fmla="*/ 0 h 1290953"/>
              <a:gd name="connsiteX1" fmla="*/ 7094159 w 7094159"/>
              <a:gd name="connsiteY1" fmla="*/ 0 h 1290953"/>
              <a:gd name="connsiteX2" fmla="*/ 7094159 w 7094159"/>
              <a:gd name="connsiteY2" fmla="*/ 1290553 h 1290953"/>
              <a:gd name="connsiteX3" fmla="*/ 5920618 w 7094159"/>
              <a:gd name="connsiteY3" fmla="*/ 1290553 h 1290953"/>
              <a:gd name="connsiteX4" fmla="*/ 5920618 w 7094159"/>
              <a:gd name="connsiteY4" fmla="*/ 1290953 h 1290953"/>
              <a:gd name="connsiteX5" fmla="*/ 2729248 w 7094159"/>
              <a:gd name="connsiteY5" fmla="*/ 1290953 h 1290953"/>
              <a:gd name="connsiteX6" fmla="*/ 2574303 w 7094159"/>
              <a:gd name="connsiteY6" fmla="*/ 1290953 h 1290953"/>
              <a:gd name="connsiteX7" fmla="*/ 0 w 7094159"/>
              <a:gd name="connsiteY7" fmla="*/ 1290953 h 129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159" h="1290953">
                <a:moveTo>
                  <a:pt x="595904" y="0"/>
                </a:moveTo>
                <a:lnTo>
                  <a:pt x="7094159" y="0"/>
                </a:lnTo>
                <a:lnTo>
                  <a:pt x="7094159" y="1290553"/>
                </a:lnTo>
                <a:lnTo>
                  <a:pt x="5920618" y="1290553"/>
                </a:lnTo>
                <a:lnTo>
                  <a:pt x="5920618" y="1290953"/>
                </a:lnTo>
                <a:lnTo>
                  <a:pt x="2729248" y="1290953"/>
                </a:lnTo>
                <a:lnTo>
                  <a:pt x="2574303" y="1290953"/>
                </a:lnTo>
                <a:lnTo>
                  <a:pt x="0" y="1290953"/>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officeArt object">
            <a:extLst>
              <a:ext uri="{FF2B5EF4-FFF2-40B4-BE49-F238E27FC236}">
                <a16:creationId xmlns:a16="http://schemas.microsoft.com/office/drawing/2014/main" id="{C10AEF9B-8EFB-401F-B4C6-6436EC4B9C30}"/>
              </a:ext>
            </a:extLst>
          </p:cNvPr>
          <p:cNvPicPr/>
          <p:nvPr/>
        </p:nvPicPr>
        <p:blipFill>
          <a:blip r:embed="rId4"/>
          <a:stretch>
            <a:fillRect/>
          </a:stretch>
        </p:blipFill>
        <p:spPr>
          <a:xfrm>
            <a:off x="7300117" y="1655560"/>
            <a:ext cx="3494294" cy="3483864"/>
          </a:xfrm>
          <a:prstGeom prst="rect">
            <a:avLst/>
          </a:prstGeom>
        </p:spPr>
      </p:pic>
      <p:sp>
        <p:nvSpPr>
          <p:cNvPr id="14" name="Freeform: Shape 13">
            <a:extLst>
              <a:ext uri="{FF2B5EF4-FFF2-40B4-BE49-F238E27FC236}">
                <a16:creationId xmlns:a16="http://schemas.microsoft.com/office/drawing/2014/main" id="{63794DCE-9D34-40DF-AB3F-06DA8ACCD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2116" y="5450103"/>
            <a:ext cx="5569884" cy="1407897"/>
          </a:xfrm>
          <a:custGeom>
            <a:avLst/>
            <a:gdLst>
              <a:gd name="connsiteX0" fmla="*/ 652041 w 5569884"/>
              <a:gd name="connsiteY0" fmla="*/ 0 h 1407897"/>
              <a:gd name="connsiteX1" fmla="*/ 5569884 w 5569884"/>
              <a:gd name="connsiteY1" fmla="*/ 0 h 1407897"/>
              <a:gd name="connsiteX2" fmla="*/ 5569884 w 5569884"/>
              <a:gd name="connsiteY2" fmla="*/ 1407897 h 1407897"/>
              <a:gd name="connsiteX3" fmla="*/ 0 w 5569884"/>
              <a:gd name="connsiteY3" fmla="*/ 1407897 h 1407897"/>
            </a:gdLst>
            <a:ahLst/>
            <a:cxnLst>
              <a:cxn ang="0">
                <a:pos x="connsiteX0" y="connsiteY0"/>
              </a:cxn>
              <a:cxn ang="0">
                <a:pos x="connsiteX1" y="connsiteY1"/>
              </a:cxn>
              <a:cxn ang="0">
                <a:pos x="connsiteX2" y="connsiteY2"/>
              </a:cxn>
              <a:cxn ang="0">
                <a:pos x="connsiteX3" y="connsiteY3"/>
              </a:cxn>
            </a:cxnLst>
            <a:rect l="l" t="t" r="r" b="b"/>
            <a:pathLst>
              <a:path w="5569884" h="1407897">
                <a:moveTo>
                  <a:pt x="652041" y="0"/>
                </a:moveTo>
                <a:lnTo>
                  <a:pt x="5569884" y="0"/>
                </a:lnTo>
                <a:lnTo>
                  <a:pt x="5569884" y="1407897"/>
                </a:lnTo>
                <a:lnTo>
                  <a:pt x="0" y="140789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45006452-918C-4282-A72C-C9692B6691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50103"/>
            <a:ext cx="7114535" cy="1407897"/>
          </a:xfrm>
          <a:custGeom>
            <a:avLst/>
            <a:gdLst>
              <a:gd name="connsiteX0" fmla="*/ 0 w 7114535"/>
              <a:gd name="connsiteY0" fmla="*/ 0 h 1407897"/>
              <a:gd name="connsiteX1" fmla="*/ 1189345 w 7114535"/>
              <a:gd name="connsiteY1" fmla="*/ 0 h 1407897"/>
              <a:gd name="connsiteX2" fmla="*/ 7114535 w 7114535"/>
              <a:gd name="connsiteY2" fmla="*/ 0 h 1407897"/>
              <a:gd name="connsiteX3" fmla="*/ 6462495 w 7114535"/>
              <a:gd name="connsiteY3" fmla="*/ 1407897 h 1407897"/>
              <a:gd name="connsiteX4" fmla="*/ 0 w 7114535"/>
              <a:gd name="connsiteY4" fmla="*/ 1407897 h 140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535" h="1407897">
                <a:moveTo>
                  <a:pt x="0" y="0"/>
                </a:moveTo>
                <a:lnTo>
                  <a:pt x="1189345" y="0"/>
                </a:lnTo>
                <a:lnTo>
                  <a:pt x="7114535" y="0"/>
                </a:lnTo>
                <a:lnTo>
                  <a:pt x="6462495" y="1407897"/>
                </a:lnTo>
                <a:lnTo>
                  <a:pt x="0" y="1407897"/>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1-Recorded Sound">
            <a:hlinkClick r:id="" action="ppaction://media"/>
            <a:extLst>
              <a:ext uri="{FF2B5EF4-FFF2-40B4-BE49-F238E27FC236}">
                <a16:creationId xmlns:a16="http://schemas.microsoft.com/office/drawing/2014/main" id="{DE92EAFB-5775-452E-A231-14127B913D9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73040" y="5623560"/>
            <a:ext cx="609600" cy="609600"/>
          </a:xfrm>
          <a:prstGeom prst="rect">
            <a:avLst/>
          </a:prstGeom>
        </p:spPr>
      </p:pic>
    </p:spTree>
    <p:extLst>
      <p:ext uri="{BB962C8B-B14F-4D97-AF65-F5344CB8AC3E}">
        <p14:creationId xmlns:p14="http://schemas.microsoft.com/office/powerpoint/2010/main" val="123686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2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pPr>
              <a:spcBef>
                <a:spcPts val="0"/>
              </a:spcBef>
            </a:pPr>
            <a:r>
              <a:rPr lang="en-US" sz="18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Results</a:t>
            </a:r>
            <a:endParaRPr lang="en-US" sz="1800" dirty="0">
              <a:effectLst/>
              <a:latin typeface="Times New Roman" panose="02020603050405020304" pitchFamily="18" charset="0"/>
              <a:ea typeface="Arial Unicode MS" panose="020B0604020202020204" pitchFamily="34" charset="-128"/>
            </a:endParaRP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2"/>
            <a:ext cx="9367204" cy="4041648"/>
          </a:xfrm>
        </p:spPr>
        <p:txBody>
          <a:bodyPr anchor="t">
            <a:normAutofit/>
          </a:bodyPr>
          <a:lstStyle/>
          <a:p>
            <a:pPr marL="685800" lvl="3">
              <a:spcBef>
                <a:spcPts val="1000"/>
              </a:spcBef>
            </a:pPr>
            <a:endParaRPr lang="en-US" sz="16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0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graphicFrame>
        <p:nvGraphicFramePr>
          <p:cNvPr id="6" name="Table 5">
            <a:extLst>
              <a:ext uri="{FF2B5EF4-FFF2-40B4-BE49-F238E27FC236}">
                <a16:creationId xmlns:a16="http://schemas.microsoft.com/office/drawing/2014/main" id="{ACBEF275-4388-44A6-A28B-C416ADE78771}"/>
              </a:ext>
            </a:extLst>
          </p:cNvPr>
          <p:cNvGraphicFramePr>
            <a:graphicFrameLocks noGrp="1"/>
          </p:cNvGraphicFramePr>
          <p:nvPr>
            <p:extLst>
              <p:ext uri="{D42A27DB-BD31-4B8C-83A1-F6EECF244321}">
                <p14:modId xmlns:p14="http://schemas.microsoft.com/office/powerpoint/2010/main" val="1426830293"/>
              </p:ext>
            </p:extLst>
          </p:nvPr>
        </p:nvGraphicFramePr>
        <p:xfrm>
          <a:off x="1765553" y="3901631"/>
          <a:ext cx="2318767" cy="2411314"/>
        </p:xfrm>
        <a:graphic>
          <a:graphicData uri="http://schemas.openxmlformats.org/drawingml/2006/table">
            <a:tbl>
              <a:tblPr>
                <a:tableStyleId>{5C22544A-7EE6-4342-B048-85BDC9FD1C3A}</a:tableStyleId>
              </a:tblPr>
              <a:tblGrid>
                <a:gridCol w="1068812">
                  <a:extLst>
                    <a:ext uri="{9D8B030D-6E8A-4147-A177-3AD203B41FA5}">
                      <a16:colId xmlns:a16="http://schemas.microsoft.com/office/drawing/2014/main" val="1045284430"/>
                    </a:ext>
                  </a:extLst>
                </a:gridCol>
                <a:gridCol w="1249955">
                  <a:extLst>
                    <a:ext uri="{9D8B030D-6E8A-4147-A177-3AD203B41FA5}">
                      <a16:colId xmlns:a16="http://schemas.microsoft.com/office/drawing/2014/main" val="3565612346"/>
                    </a:ext>
                  </a:extLst>
                </a:gridCol>
              </a:tblGrid>
              <a:tr h="265719">
                <a:tc>
                  <a:txBody>
                    <a:bodyPr/>
                    <a:lstStyle/>
                    <a:p>
                      <a:pPr algn="l" fontAlgn="b"/>
                      <a:r>
                        <a:rPr lang="en-US" sz="1100" b="1" u="none" strike="noStrike" dirty="0">
                          <a:effectLst/>
                        </a:rPr>
                        <a:t>Algorithm Name</a:t>
                      </a:r>
                      <a:endParaRPr lang="en-US"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b="1" u="none" strike="noStrike" dirty="0">
                          <a:effectLst/>
                        </a:rPr>
                        <a:t>Accuracy</a:t>
                      </a:r>
                      <a:endParaRPr lang="en-US"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7693172"/>
                  </a:ext>
                </a:extLst>
              </a:tr>
              <a:tr h="279005">
                <a:tc>
                  <a:txBody>
                    <a:bodyPr/>
                    <a:lstStyle/>
                    <a:p>
                      <a:pPr algn="l" fontAlgn="ctr"/>
                      <a:r>
                        <a:rPr lang="en-US" sz="1200" u="none" strike="noStrike">
                          <a:effectLst/>
                        </a:rPr>
                        <a:t>SVM:</a:t>
                      </a:r>
                      <a:endParaRPr lang="en-US" sz="1200" b="0" i="0" u="none" strike="noStrike">
                        <a:solidFill>
                          <a:srgbClr val="000000"/>
                        </a:solidFill>
                        <a:effectLst/>
                        <a:latin typeface="Calibri Light" panose="020F0302020204030204" pitchFamily="34" charset="0"/>
                      </a:endParaRPr>
                    </a:p>
                  </a:txBody>
                  <a:tcPr marL="9525" marR="9525" marT="9525" marB="0" anchor="ctr"/>
                </a:tc>
                <a:tc>
                  <a:txBody>
                    <a:bodyPr/>
                    <a:lstStyle/>
                    <a:p>
                      <a:pPr algn="r" fontAlgn="b"/>
                      <a:r>
                        <a:rPr lang="en-US" sz="1100" u="none" strike="noStrike">
                          <a:effectLst/>
                        </a:rPr>
                        <a:t>67%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22168228"/>
                  </a:ext>
                </a:extLst>
              </a:tr>
              <a:tr h="279005">
                <a:tc>
                  <a:txBody>
                    <a:bodyPr/>
                    <a:lstStyle/>
                    <a:p>
                      <a:pPr algn="l" fontAlgn="ctr"/>
                      <a:r>
                        <a:rPr lang="en-US" sz="1200" u="none" strike="noStrike">
                          <a:effectLst/>
                        </a:rPr>
                        <a:t>MLPClassifier</a:t>
                      </a:r>
                      <a:endParaRPr lang="en-US" sz="1200" b="0" i="0" u="none" strike="noStrike">
                        <a:solidFill>
                          <a:srgbClr val="000000"/>
                        </a:solidFill>
                        <a:effectLst/>
                        <a:latin typeface="Calibri Light" panose="020F0302020204030204" pitchFamily="34" charset="0"/>
                      </a:endParaRPr>
                    </a:p>
                  </a:txBody>
                  <a:tcPr marL="9525" marR="9525" marT="9525" marB="0" anchor="ctr"/>
                </a:tc>
                <a:tc>
                  <a:txBody>
                    <a:bodyPr/>
                    <a:lstStyle/>
                    <a:p>
                      <a:pPr algn="r" fontAlgn="b"/>
                      <a:r>
                        <a:rPr lang="en-US" sz="1100" u="none" strike="noStrike">
                          <a:effectLst/>
                        </a:rPr>
                        <a:t>67%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12386835"/>
                  </a:ext>
                </a:extLst>
              </a:tr>
              <a:tr h="279005">
                <a:tc>
                  <a:txBody>
                    <a:bodyPr/>
                    <a:lstStyle/>
                    <a:p>
                      <a:pPr algn="l" fontAlgn="ctr"/>
                      <a:r>
                        <a:rPr lang="en-US" sz="1200" u="none" strike="noStrike">
                          <a:effectLst/>
                        </a:rPr>
                        <a:t>Liner Model</a:t>
                      </a:r>
                      <a:endParaRPr lang="en-US" sz="1200" b="0" i="0" u="none" strike="noStrike">
                        <a:solidFill>
                          <a:srgbClr val="000000"/>
                        </a:solidFill>
                        <a:effectLst/>
                        <a:latin typeface="Calibri Light" panose="020F0302020204030204" pitchFamily="34" charset="0"/>
                      </a:endParaRPr>
                    </a:p>
                  </a:txBody>
                  <a:tcPr marL="9525" marR="9525" marT="9525" marB="0" anchor="ctr"/>
                </a:tc>
                <a:tc>
                  <a:txBody>
                    <a:bodyPr/>
                    <a:lstStyle/>
                    <a:p>
                      <a:pPr algn="r" fontAlgn="b"/>
                      <a:r>
                        <a:rPr lang="en-US" sz="1100" u="none" strike="noStrike">
                          <a:effectLst/>
                        </a:rPr>
                        <a:t>62%</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55974397"/>
                  </a:ext>
                </a:extLst>
              </a:tr>
              <a:tr h="279005">
                <a:tc>
                  <a:txBody>
                    <a:bodyPr/>
                    <a:lstStyle/>
                    <a:p>
                      <a:pPr algn="l" fontAlgn="ctr"/>
                      <a:r>
                        <a:rPr lang="en-US" sz="1200" u="none" strike="noStrike">
                          <a:effectLst/>
                        </a:rPr>
                        <a:t>GridSearchCV</a:t>
                      </a:r>
                      <a:endParaRPr lang="en-US" sz="1200" b="0" i="0" u="none" strike="noStrike">
                        <a:solidFill>
                          <a:srgbClr val="000000"/>
                        </a:solidFill>
                        <a:effectLst/>
                        <a:latin typeface="Calibri Light" panose="020F0302020204030204" pitchFamily="34" charset="0"/>
                      </a:endParaRPr>
                    </a:p>
                  </a:txBody>
                  <a:tcPr marL="9525" marR="9525" marT="9525" marB="0" anchor="ctr"/>
                </a:tc>
                <a:tc>
                  <a:txBody>
                    <a:bodyPr/>
                    <a:lstStyle/>
                    <a:p>
                      <a:pPr algn="r" fontAlgn="b"/>
                      <a:r>
                        <a:rPr lang="en-US" sz="1100" u="none" strike="noStrike">
                          <a:effectLst/>
                        </a:rPr>
                        <a:t>70%</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25384682"/>
                  </a:ext>
                </a:extLst>
              </a:tr>
              <a:tr h="279005">
                <a:tc>
                  <a:txBody>
                    <a:bodyPr/>
                    <a:lstStyle/>
                    <a:p>
                      <a:pPr algn="l" fontAlgn="ctr"/>
                      <a:r>
                        <a:rPr lang="en-US" sz="1200" u="none" strike="noStrike">
                          <a:effectLst/>
                        </a:rPr>
                        <a:t>RandomForestClassifier</a:t>
                      </a:r>
                      <a:endParaRPr lang="en-US" sz="1200" b="0" i="0" u="none" strike="noStrike">
                        <a:solidFill>
                          <a:srgbClr val="000000"/>
                        </a:solidFill>
                        <a:effectLst/>
                        <a:latin typeface="Calibri Light" panose="020F0302020204030204" pitchFamily="34" charset="0"/>
                      </a:endParaRPr>
                    </a:p>
                  </a:txBody>
                  <a:tcPr marL="9525" marR="9525" marT="9525" marB="0" anchor="ctr"/>
                </a:tc>
                <a:tc>
                  <a:txBody>
                    <a:bodyPr/>
                    <a:lstStyle/>
                    <a:p>
                      <a:pPr algn="r" fontAlgn="b"/>
                      <a:r>
                        <a:rPr lang="en-US" sz="1100" u="none" strike="noStrike">
                          <a:effectLst/>
                        </a:rPr>
                        <a:t>74%</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79745311"/>
                  </a:ext>
                </a:extLst>
              </a:tr>
              <a:tr h="279005">
                <a:tc>
                  <a:txBody>
                    <a:bodyPr/>
                    <a:lstStyle/>
                    <a:p>
                      <a:pPr algn="l" fontAlgn="ctr"/>
                      <a:r>
                        <a:rPr lang="en-US" sz="1200" u="none" strike="noStrike">
                          <a:effectLst/>
                        </a:rPr>
                        <a:t>GaussianNB</a:t>
                      </a:r>
                      <a:endParaRPr lang="en-US" sz="1200" b="0" i="0" u="none" strike="noStrike">
                        <a:solidFill>
                          <a:srgbClr val="000000"/>
                        </a:solidFill>
                        <a:effectLst/>
                        <a:latin typeface="Calibri Light" panose="020F0302020204030204" pitchFamily="34" charset="0"/>
                      </a:endParaRPr>
                    </a:p>
                  </a:txBody>
                  <a:tcPr marL="9525" marR="9525" marT="9525" marB="0" anchor="ctr"/>
                </a:tc>
                <a:tc>
                  <a:txBody>
                    <a:bodyPr/>
                    <a:lstStyle/>
                    <a:p>
                      <a:pPr algn="r" fontAlgn="b"/>
                      <a:r>
                        <a:rPr lang="en-US" sz="1100" u="none" strike="noStrike">
                          <a:effectLst/>
                        </a:rPr>
                        <a:t>65%</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27240408"/>
                  </a:ext>
                </a:extLst>
              </a:tr>
              <a:tr h="279005">
                <a:tc>
                  <a:txBody>
                    <a:bodyPr/>
                    <a:lstStyle/>
                    <a:p>
                      <a:pPr algn="l" fontAlgn="ctr"/>
                      <a:r>
                        <a:rPr lang="en-US" sz="1200" u="none" strike="noStrike" dirty="0" err="1">
                          <a:effectLst/>
                        </a:rPr>
                        <a:t>DecisionTreeClassifier</a:t>
                      </a:r>
                      <a:endParaRPr lang="en-US" sz="1200" b="0" i="0" u="none" strike="noStrike" dirty="0">
                        <a:solidFill>
                          <a:srgbClr val="000000"/>
                        </a:solidFill>
                        <a:effectLst/>
                        <a:latin typeface="Calibri Light" panose="020F0302020204030204" pitchFamily="34" charset="0"/>
                      </a:endParaRPr>
                    </a:p>
                  </a:txBody>
                  <a:tcPr marL="9525" marR="9525" marT="9525" marB="0" anchor="ctr"/>
                </a:tc>
                <a:tc>
                  <a:txBody>
                    <a:bodyPr/>
                    <a:lstStyle/>
                    <a:p>
                      <a:pPr algn="r" fontAlgn="b"/>
                      <a:r>
                        <a:rPr lang="en-US" sz="1100" u="none" strike="noStrike" dirty="0">
                          <a:effectLst/>
                        </a:rPr>
                        <a:t>65%</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05531843"/>
                  </a:ext>
                </a:extLst>
              </a:tr>
            </a:tbl>
          </a:graphicData>
        </a:graphic>
      </p:graphicFrame>
      <p:sp>
        <p:nvSpPr>
          <p:cNvPr id="13" name="TextBox 12">
            <a:extLst>
              <a:ext uri="{FF2B5EF4-FFF2-40B4-BE49-F238E27FC236}">
                <a16:creationId xmlns:a16="http://schemas.microsoft.com/office/drawing/2014/main" id="{ECC0FF2D-A9B5-42A6-887A-417A324B7000}"/>
              </a:ext>
            </a:extLst>
          </p:cNvPr>
          <p:cNvSpPr txBox="1"/>
          <p:nvPr/>
        </p:nvSpPr>
        <p:spPr>
          <a:xfrm>
            <a:off x="1810512" y="2276779"/>
            <a:ext cx="9534144" cy="1477328"/>
          </a:xfrm>
          <a:prstGeom prst="rect">
            <a:avLst/>
          </a:prstGeom>
          <a:noFill/>
        </p:spPr>
        <p:txBody>
          <a:bodyPr wrap="square">
            <a:spAutoFit/>
          </a:bodyPr>
          <a:lstStyle/>
          <a:p>
            <a:pPr marL="285750" indent="-285750">
              <a:buFont typeface="Arial" panose="020B0604020202020204" pitchFamily="34" charset="0"/>
              <a:buChar char="•"/>
            </a:pPr>
            <a:r>
              <a:rPr lang="en-US" dirty="0">
                <a:latin typeface="Calibri Light" panose="020F0302020204030204" pitchFamily="34" charset="0"/>
                <a:ea typeface="Arial Unicode MS" panose="020B0604020202020204" pitchFamily="34" charset="-128"/>
              </a:rPr>
              <a:t>Overall performance of the model was determined by average Precision and Average Recall values for each model.</a:t>
            </a:r>
          </a:p>
          <a:p>
            <a:pPr marL="285750" indent="-285750">
              <a:buFont typeface="Arial" panose="020B0604020202020204" pitchFamily="34" charset="0"/>
              <a:buChar char="•"/>
            </a:pPr>
            <a:r>
              <a:rPr lang="en-US" sz="1800" dirty="0">
                <a:effectLst/>
                <a:latin typeface="Calibri Light" panose="020F0302020204030204" pitchFamily="34" charset="0"/>
                <a:ea typeface="Arial Unicode MS" panose="020B0604020202020204" pitchFamily="34" charset="-128"/>
              </a:rPr>
              <a:t>Random Forest Classifier is the best performing classifier at 74% and would be a best fit for the given data along with the confusion matrix Precision and Recall values for FC model for high performer.</a:t>
            </a:r>
            <a:endParaRPr lang="en-US" dirty="0"/>
          </a:p>
        </p:txBody>
      </p:sp>
      <p:pic>
        <p:nvPicPr>
          <p:cNvPr id="18" name="Picture 17">
            <a:extLst>
              <a:ext uri="{FF2B5EF4-FFF2-40B4-BE49-F238E27FC236}">
                <a16:creationId xmlns:a16="http://schemas.microsoft.com/office/drawing/2014/main" id="{E0A06B90-88E5-464D-8B14-BA8B2BCEE546}"/>
              </a:ext>
            </a:extLst>
          </p:cNvPr>
          <p:cNvPicPr>
            <a:picLocks noChangeAspect="1"/>
          </p:cNvPicPr>
          <p:nvPr/>
        </p:nvPicPr>
        <p:blipFill>
          <a:blip r:embed="rId4"/>
          <a:stretch>
            <a:fillRect/>
          </a:stretch>
        </p:blipFill>
        <p:spPr>
          <a:xfrm>
            <a:off x="7318478" y="3886129"/>
            <a:ext cx="4224299" cy="1655135"/>
          </a:xfrm>
          <a:prstGeom prst="rect">
            <a:avLst/>
          </a:prstGeom>
        </p:spPr>
      </p:pic>
      <p:pic>
        <p:nvPicPr>
          <p:cNvPr id="20" name="Picture 19">
            <a:extLst>
              <a:ext uri="{FF2B5EF4-FFF2-40B4-BE49-F238E27FC236}">
                <a16:creationId xmlns:a16="http://schemas.microsoft.com/office/drawing/2014/main" id="{D9A93181-D48E-4D6C-8418-92EE1D4369E5}"/>
              </a:ext>
            </a:extLst>
          </p:cNvPr>
          <p:cNvPicPr>
            <a:picLocks noChangeAspect="1"/>
          </p:cNvPicPr>
          <p:nvPr/>
        </p:nvPicPr>
        <p:blipFill>
          <a:blip r:embed="rId5"/>
          <a:stretch>
            <a:fillRect/>
          </a:stretch>
        </p:blipFill>
        <p:spPr>
          <a:xfrm>
            <a:off x="4547385" y="3880262"/>
            <a:ext cx="2395959" cy="2454704"/>
          </a:xfrm>
          <a:prstGeom prst="rect">
            <a:avLst/>
          </a:prstGeom>
        </p:spPr>
      </p:pic>
      <p:pic>
        <p:nvPicPr>
          <p:cNvPr id="21" name="Recorded Sound">
            <a:hlinkClick r:id="" action="ppaction://media"/>
            <a:extLst>
              <a:ext uri="{FF2B5EF4-FFF2-40B4-BE49-F238E27FC236}">
                <a16:creationId xmlns:a16="http://schemas.microsoft.com/office/drawing/2014/main" id="{F103E9C2-4832-4EB4-A867-47798979F59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781410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784"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pPr>
              <a:spcBef>
                <a:spcPts val="0"/>
              </a:spcBef>
            </a:pPr>
            <a:r>
              <a:rPr lang="en-US" sz="18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Conclusion</a:t>
            </a:r>
            <a:endParaRPr lang="en-US" sz="1800" dirty="0">
              <a:effectLst/>
              <a:latin typeface="Times New Roman" panose="02020603050405020304" pitchFamily="18" charset="0"/>
              <a:ea typeface="Arial Unicode MS" panose="020B0604020202020204" pitchFamily="34" charset="-128"/>
            </a:endParaRP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2"/>
            <a:ext cx="9367204" cy="4041648"/>
          </a:xfrm>
        </p:spPr>
        <p:txBody>
          <a:bodyPr anchor="t">
            <a:normAutofit/>
          </a:bodyPr>
          <a:lstStyle/>
          <a:p>
            <a:pPr marL="685800" lvl="3">
              <a:spcBef>
                <a:spcPts val="1000"/>
              </a:spcBef>
            </a:pPr>
            <a:endParaRPr lang="en-US" sz="16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pPr marL="0" marR="0">
              <a:spcBef>
                <a:spcPts val="0"/>
              </a:spcBef>
              <a:spcAft>
                <a:spcPts val="0"/>
              </a:spcAft>
            </a:pPr>
            <a:r>
              <a:rPr lang="en-US" sz="18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Conclusion/Discussion:</a:t>
            </a:r>
          </a:p>
          <a:p>
            <a:pPr marL="0" marR="0" indent="0">
              <a:spcBef>
                <a:spcPts val="0"/>
              </a:spcBef>
              <a:spcAft>
                <a:spcPts val="0"/>
              </a:spcAft>
              <a:buNone/>
            </a:pPr>
            <a:endParaRPr lang="en-US" sz="1800" dirty="0">
              <a:effectLst/>
              <a:latin typeface="Times New Roman" panose="02020603050405020304" pitchFamily="18" charset="0"/>
              <a:ea typeface="Arial Unicode MS" panose="020B0604020202020204" pitchFamily="34" charset="-128"/>
            </a:endParaRPr>
          </a:p>
          <a:p>
            <a:pPr>
              <a:lnSpc>
                <a:spcPct val="107000"/>
              </a:lnSpc>
              <a:spcBef>
                <a:spcPts val="0"/>
              </a:spcBef>
              <a:spcAft>
                <a:spcPts val="800"/>
              </a:spcAft>
            </a:pPr>
            <a:r>
              <a:rPr lang="en-US" sz="18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Factors effecting student performance from EDA is evident with nationality (Jordan nationals) performed better, working on Chemistry, and having relation with mother has positive effect on the levels. While being male, participate(less) in discussion and absence more than 7days has negative effect on the scores. </a:t>
            </a:r>
            <a:endParaRPr lang="en-US" sz="1800" dirty="0">
              <a:ln>
                <a:noFill/>
              </a:ln>
              <a:solidFill>
                <a:srgbClr val="000000"/>
              </a:solidFill>
              <a:effectLst/>
              <a:uFill>
                <a:solidFill>
                  <a:srgbClr val="000000"/>
                </a:solidFill>
              </a:uFill>
              <a:latin typeface="Carlito"/>
              <a:ea typeface="Arial Unicode MS" panose="020B0604020202020204" pitchFamily="34" charset="-128"/>
              <a:cs typeface="Arial Unicode MS" panose="020B0604020202020204" pitchFamily="34" charset="-128"/>
            </a:endParaRPr>
          </a:p>
          <a:p>
            <a:r>
              <a:rPr lang="en-US" sz="1800" dirty="0">
                <a:effectLst/>
                <a:latin typeface="Calibri Light" panose="020F0302020204030204" pitchFamily="34" charset="0"/>
                <a:ea typeface="Arial Unicode MS" panose="020B0604020202020204" pitchFamily="34" charset="-128"/>
              </a:rPr>
              <a:t>Based on above accuracy metrics Random Forest Classification at 74% is more suited for the data set in predicting students’ performance</a:t>
            </a:r>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0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pic>
        <p:nvPicPr>
          <p:cNvPr id="4" name="Recorded Sound">
            <a:hlinkClick r:id="" action="ppaction://media"/>
            <a:extLst>
              <a:ext uri="{FF2B5EF4-FFF2-40B4-BE49-F238E27FC236}">
                <a16:creationId xmlns:a16="http://schemas.microsoft.com/office/drawing/2014/main" id="{AE177BC8-C982-46EE-BA9C-CFCC3DAF89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10912" y="5611368"/>
            <a:ext cx="609600" cy="609600"/>
          </a:xfrm>
          <a:prstGeom prst="rect">
            <a:avLst/>
          </a:prstGeom>
        </p:spPr>
      </p:pic>
    </p:spTree>
    <p:extLst>
      <p:ext uri="{BB962C8B-B14F-4D97-AF65-F5344CB8AC3E}">
        <p14:creationId xmlns:p14="http://schemas.microsoft.com/office/powerpoint/2010/main" val="1010252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9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pPr>
              <a:spcBef>
                <a:spcPts val="0"/>
              </a:spcBef>
            </a:pPr>
            <a:r>
              <a:rPr lang="en-US" sz="18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Reference</a:t>
            </a:r>
            <a:endParaRPr lang="en-US" sz="1800" dirty="0">
              <a:effectLst/>
              <a:latin typeface="Times New Roman" panose="02020603050405020304" pitchFamily="18" charset="0"/>
              <a:ea typeface="Arial Unicode MS" panose="020B0604020202020204" pitchFamily="34" charset="-128"/>
            </a:endParaRP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2"/>
            <a:ext cx="9367204" cy="4041648"/>
          </a:xfrm>
        </p:spPr>
        <p:txBody>
          <a:bodyPr anchor="t">
            <a:normAutofit/>
          </a:bodyPr>
          <a:lstStyle/>
          <a:p>
            <a:pPr marL="685800" lvl="3">
              <a:spcBef>
                <a:spcPts val="1000"/>
              </a:spcBef>
            </a:pPr>
            <a:endParaRPr lang="en-US" sz="16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pPr marL="0" marR="0" algn="just">
              <a:lnSpc>
                <a:spcPct val="107000"/>
              </a:lnSpc>
              <a:spcBef>
                <a:spcPts val="0"/>
              </a:spcBef>
              <a:spcAft>
                <a:spcPts val="800"/>
              </a:spcAft>
            </a:pPr>
            <a:r>
              <a:rPr lang="en-US" sz="18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1) Student Performance Data Set</a:t>
            </a:r>
            <a:endParaRPr lang="en-US" sz="18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pPr marL="457200" lvl="1" algn="just">
              <a:lnSpc>
                <a:spcPct val="107000"/>
              </a:lnSpc>
              <a:spcBef>
                <a:spcPts val="0"/>
              </a:spcBef>
              <a:spcAft>
                <a:spcPts val="800"/>
              </a:spcAft>
            </a:pPr>
            <a:r>
              <a:rPr lang="en-US" sz="1400" dirty="0">
                <a:solidFill>
                  <a:srgbClr val="000000"/>
                </a:solidFill>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hlinkClick r:id="rId2">
                  <a:extLst>
                    <a:ext uri="{A12FA001-AC4F-418D-AE19-62706E023703}">
                      <ahyp:hlinkClr xmlns:ahyp="http://schemas.microsoft.com/office/drawing/2018/hyperlinkcolor" val="tx"/>
                    </a:ext>
                  </a:extLst>
                </a:hlinkClick>
              </a:rPr>
              <a:t>https://</a:t>
            </a:r>
            <a:r>
              <a:rPr lang="en-US" sz="1400" dirty="0" err="1">
                <a:solidFill>
                  <a:srgbClr val="000000"/>
                </a:solidFill>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hlinkClick r:id="rId2">
                  <a:extLst>
                    <a:ext uri="{A12FA001-AC4F-418D-AE19-62706E023703}">
                      <ahyp:hlinkClr xmlns:ahyp="http://schemas.microsoft.com/office/drawing/2018/hyperlinkcolor" val="tx"/>
                    </a:ext>
                  </a:extLst>
                </a:hlinkClick>
              </a:rPr>
              <a:t>archive.ics.uci.edu</a:t>
            </a:r>
            <a:r>
              <a:rPr lang="en-US" sz="1400" dirty="0">
                <a:solidFill>
                  <a:srgbClr val="000000"/>
                </a:solidFill>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hlinkClick r:id="rId2">
                  <a:extLst>
                    <a:ext uri="{A12FA001-AC4F-418D-AE19-62706E023703}">
                      <ahyp:hlinkClr xmlns:ahyp="http://schemas.microsoft.com/office/drawing/2018/hyperlinkcolor" val="tx"/>
                    </a:ext>
                  </a:extLst>
                </a:hlinkClick>
              </a:rPr>
              <a:t>/ml/datasets/</a:t>
            </a:r>
            <a:r>
              <a:rPr lang="en-US" sz="1400" dirty="0" err="1">
                <a:solidFill>
                  <a:srgbClr val="000000"/>
                </a:solidFill>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hlinkClick r:id="rId2">
                  <a:extLst>
                    <a:ext uri="{A12FA001-AC4F-418D-AE19-62706E023703}">
                      <ahyp:hlinkClr xmlns:ahyp="http://schemas.microsoft.com/office/drawing/2018/hyperlinkcolor" val="tx"/>
                    </a:ext>
                  </a:extLst>
                </a:hlinkClick>
              </a:rPr>
              <a:t>student+performance</a:t>
            </a:r>
            <a:endParaRPr lang="en-US" sz="1400" dirty="0">
              <a:solidFill>
                <a:srgbClr val="000000"/>
              </a:solidFill>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endParaRPr>
          </a:p>
          <a:p>
            <a:pPr marL="0" marR="0" algn="just">
              <a:lnSpc>
                <a:spcPct val="107000"/>
              </a:lnSpc>
              <a:spcBef>
                <a:spcPts val="0"/>
              </a:spcBef>
              <a:spcAft>
                <a:spcPts val="800"/>
              </a:spcAft>
            </a:pPr>
            <a:r>
              <a:rPr lang="en-US" sz="18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2) Students' Academic Performance Dataset </a:t>
            </a:r>
            <a:r>
              <a:rPr lang="en-US" sz="1800" dirty="0" err="1">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xAPI</a:t>
            </a:r>
            <a:r>
              <a:rPr lang="en-US" sz="18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-Educational Mining Dataset </a:t>
            </a:r>
            <a:endParaRPr lang="en-US" sz="18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pPr marL="457200" lvl="1" algn="just">
              <a:lnSpc>
                <a:spcPct val="107000"/>
              </a:lnSpc>
              <a:spcBef>
                <a:spcPts val="0"/>
              </a:spcBef>
              <a:spcAft>
                <a:spcPts val="800"/>
              </a:spcAft>
            </a:pPr>
            <a:r>
              <a:rPr lang="en-US" sz="14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https://</a:t>
            </a:r>
            <a:r>
              <a:rPr lang="en-US" sz="1400" dirty="0" err="1">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www.kaggle.com</a:t>
            </a:r>
            <a:r>
              <a:rPr lang="en-US" sz="14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a:t>
            </a:r>
            <a:r>
              <a:rPr lang="en-US" sz="1400" dirty="0" err="1">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aljarah</a:t>
            </a:r>
            <a:r>
              <a:rPr lang="en-US" sz="14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a:t>
            </a:r>
            <a:r>
              <a:rPr lang="en-US" sz="1400" dirty="0" err="1">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xAPI</a:t>
            </a:r>
            <a:r>
              <a:rPr lang="en-US" sz="14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-Edu-Data</a:t>
            </a:r>
            <a:endParaRPr lang="en-US" sz="14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pPr marL="0" marR="0" algn="just">
              <a:lnSpc>
                <a:spcPct val="107000"/>
              </a:lnSpc>
              <a:spcBef>
                <a:spcPts val="0"/>
              </a:spcBef>
              <a:spcAft>
                <a:spcPts val="800"/>
              </a:spcAft>
            </a:pPr>
            <a:r>
              <a:rPr lang="en-US" sz="18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3) Why is Educational Data Mining important in the research?</a:t>
            </a:r>
            <a:endParaRPr lang="en-US" sz="18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pPr marL="457200" lvl="1" algn="just">
              <a:lnSpc>
                <a:spcPct val="107000"/>
              </a:lnSpc>
              <a:spcBef>
                <a:spcPts val="0"/>
              </a:spcBef>
              <a:spcAft>
                <a:spcPts val="800"/>
              </a:spcAft>
            </a:pPr>
            <a:r>
              <a:rPr lang="en-US" sz="14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https://</a:t>
            </a:r>
            <a:r>
              <a:rPr lang="en-US" sz="1400" dirty="0" err="1">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towardsdatascience.com</a:t>
            </a:r>
            <a:r>
              <a:rPr lang="en-US" sz="1400" dirty="0">
                <a:ln>
                  <a:noFill/>
                </a:ln>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/why-is-educational-data-mining-important-in-the-research-e78ed1a17908</a:t>
            </a:r>
            <a:endParaRPr lang="en-US" sz="14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pPr marL="0" marR="0" algn="just">
              <a:lnSpc>
                <a:spcPct val="107000"/>
              </a:lnSpc>
              <a:spcBef>
                <a:spcPts val="0"/>
              </a:spcBef>
              <a:spcAft>
                <a:spcPts val="800"/>
              </a:spcAft>
            </a:pPr>
            <a:endParaRPr lang="en-US" sz="18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endParaRPr lang="en-US" sz="20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spTree>
    <p:extLst>
      <p:ext uri="{BB962C8B-B14F-4D97-AF65-F5344CB8AC3E}">
        <p14:creationId xmlns:p14="http://schemas.microsoft.com/office/powerpoint/2010/main" val="3353676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r>
              <a:rPr lang="en-US" sz="37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Domain Background</a:t>
            </a:r>
            <a:br>
              <a:rPr lang="en-US" sz="3700" dirty="0">
                <a:effectLst/>
                <a:latin typeface="Times New Roman" panose="02020603050405020304" pitchFamily="18" charset="0"/>
                <a:ea typeface="Arial Unicode MS" panose="020B0604020202020204" pitchFamily="34" charset="-128"/>
              </a:rPr>
            </a:br>
            <a:endParaRPr lang="en-US" sz="3700"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2"/>
            <a:ext cx="9367204" cy="4041648"/>
          </a:xfrm>
        </p:spPr>
        <p:txBody>
          <a:bodyPr anchor="t">
            <a:normAutofit/>
          </a:bodyPr>
          <a:lstStyle/>
          <a:p>
            <a:r>
              <a:rPr lang="en-US" sz="2400" dirty="0">
                <a:latin typeface="Calibri Light" panose="020F0302020204030204" pitchFamily="34" charset="0"/>
                <a:ea typeface="Arial Unicode MS" panose="020B0604020202020204" pitchFamily="34" charset="-128"/>
                <a:cs typeface="Arial Unicode MS" panose="020B0604020202020204" pitchFamily="34" charset="-128"/>
              </a:rPr>
              <a:t>Domain-  Student education data, part of Educational Data Mining  </a:t>
            </a:r>
          </a:p>
          <a:p>
            <a:r>
              <a:rPr lang="en-US" sz="2400" dirty="0">
                <a:latin typeface="Calibri Light" panose="020F0302020204030204" pitchFamily="34" charset="0"/>
                <a:ea typeface="Arial Unicode MS" panose="020B0604020202020204" pitchFamily="34" charset="-128"/>
                <a:cs typeface="Arial Unicode MS" panose="020B0604020202020204" pitchFamily="34" charset="-128"/>
              </a:rPr>
              <a:t>EDM- Refers to the techniques, tools, and research designs utilized to obtain information from primary educational records, from institutions student admission, student records, student financials and other survey data associated to students.</a:t>
            </a:r>
          </a:p>
          <a:p>
            <a:r>
              <a:rPr lang="en-US" sz="2400" dirty="0">
                <a:latin typeface="Calibri Light" panose="020F0302020204030204" pitchFamily="34" charset="0"/>
                <a:ea typeface="Arial Unicode MS" panose="020B0604020202020204" pitchFamily="34" charset="-128"/>
                <a:cs typeface="Arial Unicode MS" panose="020B0604020202020204" pitchFamily="34" charset="-128"/>
              </a:rPr>
              <a:t>Use case reason- Educational data analysis deals with processes &amp; methods to discover hidden patterns from student education to formulate conclusions both for descriptive and inferential statistics</a:t>
            </a: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pic>
        <p:nvPicPr>
          <p:cNvPr id="4" name="Recorded Sound">
            <a:hlinkClick r:id="" action="ppaction://media"/>
            <a:extLst>
              <a:ext uri="{FF2B5EF4-FFF2-40B4-BE49-F238E27FC236}">
                <a16:creationId xmlns:a16="http://schemas.microsoft.com/office/drawing/2014/main" id="{54BFBA4A-92A4-4C55-82C9-AEC8D24517B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34000" y="5739384"/>
            <a:ext cx="609600" cy="609600"/>
          </a:xfrm>
          <a:prstGeom prst="rect">
            <a:avLst/>
          </a:prstGeom>
        </p:spPr>
      </p:pic>
    </p:spTree>
    <p:extLst>
      <p:ext uri="{BB962C8B-B14F-4D97-AF65-F5344CB8AC3E}">
        <p14:creationId xmlns:p14="http://schemas.microsoft.com/office/powerpoint/2010/main" val="414842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7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r>
              <a:rPr lang="en-US" sz="37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Domain use case</a:t>
            </a:r>
            <a:endParaRPr lang="en-US" sz="3700"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2"/>
            <a:ext cx="9367204" cy="4041648"/>
          </a:xfrm>
        </p:spPr>
        <p:txBody>
          <a:bodyPr anchor="t">
            <a:normAutofit fontScale="92500" lnSpcReduction="10000"/>
          </a:bodyPr>
          <a:lstStyle/>
          <a:p>
            <a:r>
              <a:rPr lang="en-US" sz="2400" dirty="0">
                <a:latin typeface="Calibri Light" panose="020F0302020204030204" pitchFamily="34" charset="0"/>
                <a:ea typeface="Arial Unicode MS" panose="020B0604020202020204" pitchFamily="34" charset="-128"/>
                <a:cs typeface="Arial Unicode MS" panose="020B0604020202020204" pitchFamily="34" charset="-128"/>
              </a:rPr>
              <a:t>This study involved in analyzing and predicting student performance rate for educational institutions.</a:t>
            </a:r>
          </a:p>
          <a:p>
            <a:pPr lvl="1"/>
            <a:r>
              <a:rPr lang="en-US" sz="2000" dirty="0">
                <a:latin typeface="Calibri Light" panose="020F0302020204030204" pitchFamily="34" charset="0"/>
                <a:ea typeface="Arial Unicode MS" panose="020B0604020202020204" pitchFamily="34" charset="-128"/>
                <a:cs typeface="Arial Unicode MS" panose="020B0604020202020204" pitchFamily="34" charset="-128"/>
              </a:rPr>
              <a:t>Who benefits- </a:t>
            </a:r>
          </a:p>
          <a:p>
            <a:pPr marL="1143000" lvl="3">
              <a:spcBef>
                <a:spcPts val="1000"/>
              </a:spcBef>
            </a:pPr>
            <a:r>
              <a:rPr lang="en-US" sz="2200" dirty="0">
                <a:latin typeface="Calibri Light" panose="020F0302020204030204" pitchFamily="34" charset="0"/>
                <a:ea typeface="Arial Unicode MS" panose="020B0604020202020204" pitchFamily="34" charset="-128"/>
                <a:cs typeface="Arial Unicode MS" panose="020B0604020202020204" pitchFamily="34" charset="-128"/>
              </a:rPr>
              <a:t>Students:- </a:t>
            </a:r>
          </a:p>
          <a:p>
            <a:pPr marL="1600200" lvl="5">
              <a:spcBef>
                <a:spcPts val="1000"/>
              </a:spcBef>
            </a:pPr>
            <a:r>
              <a:rPr lang="en-US" sz="2400" dirty="0">
                <a:latin typeface="Calibri Light" panose="020F0302020204030204" pitchFamily="34" charset="0"/>
                <a:ea typeface="Arial Unicode MS" panose="020B0604020202020204" pitchFamily="34" charset="-128"/>
                <a:cs typeface="Arial Unicode MS" panose="020B0604020202020204" pitchFamily="34" charset="-128"/>
              </a:rPr>
              <a:t>Students could be informed about the potential pitfall early in the courses who could fall behind </a:t>
            </a:r>
          </a:p>
          <a:p>
            <a:pPr marL="1600200" lvl="5">
              <a:spcBef>
                <a:spcPts val="1000"/>
              </a:spcBef>
            </a:pPr>
            <a:r>
              <a:rPr lang="en-US" sz="2400" dirty="0">
                <a:latin typeface="Calibri Light" panose="020F0302020204030204" pitchFamily="34" charset="0"/>
                <a:ea typeface="Arial Unicode MS" panose="020B0604020202020204" pitchFamily="34" charset="-128"/>
                <a:cs typeface="Arial Unicode MS" panose="020B0604020202020204" pitchFamily="34" charset="-128"/>
              </a:rPr>
              <a:t>Take remedial actions before it’s too late</a:t>
            </a:r>
          </a:p>
          <a:p>
            <a:pPr marL="1143000" lvl="3">
              <a:spcBef>
                <a:spcPts val="1000"/>
              </a:spcBef>
            </a:pPr>
            <a:r>
              <a:rPr lang="en-US" sz="2200" dirty="0">
                <a:latin typeface="Calibri Light" panose="020F0302020204030204" pitchFamily="34" charset="0"/>
                <a:ea typeface="Arial Unicode MS" panose="020B0604020202020204" pitchFamily="34" charset="-128"/>
                <a:cs typeface="Arial Unicode MS" panose="020B0604020202020204" pitchFamily="34" charset="-128"/>
              </a:rPr>
              <a:t>Institutions:- </a:t>
            </a:r>
          </a:p>
          <a:p>
            <a:pPr marL="1600200" lvl="5">
              <a:spcBef>
                <a:spcPts val="1000"/>
              </a:spcBef>
            </a:pPr>
            <a:r>
              <a:rPr lang="en-US" sz="2400" dirty="0">
                <a:latin typeface="Calibri Light" panose="020F0302020204030204" pitchFamily="34" charset="0"/>
                <a:ea typeface="Arial Unicode MS" panose="020B0604020202020204" pitchFamily="34" charset="-128"/>
                <a:cs typeface="Arial Unicode MS" panose="020B0604020202020204" pitchFamily="34" charset="-128"/>
              </a:rPr>
              <a:t>Keep over all standards high</a:t>
            </a:r>
          </a:p>
          <a:p>
            <a:pPr marL="1600200" lvl="5">
              <a:spcBef>
                <a:spcPts val="1000"/>
              </a:spcBef>
            </a:pPr>
            <a:r>
              <a:rPr lang="en-US" sz="2400" dirty="0">
                <a:latin typeface="Calibri Light" panose="020F0302020204030204" pitchFamily="34" charset="0"/>
                <a:ea typeface="Arial Unicode MS" panose="020B0604020202020204" pitchFamily="34" charset="-128"/>
                <a:cs typeface="Arial Unicode MS" panose="020B0604020202020204" pitchFamily="34" charset="-128"/>
              </a:rPr>
              <a:t>Intervene early by student counselors</a:t>
            </a:r>
          </a:p>
          <a:p>
            <a:pPr marL="1600200" lvl="5">
              <a:spcBef>
                <a:spcPts val="1000"/>
              </a:spcBef>
            </a:pPr>
            <a:r>
              <a:rPr lang="en-US" sz="2400" dirty="0">
                <a:latin typeface="Calibri Light" panose="020F0302020204030204" pitchFamily="34" charset="0"/>
                <a:ea typeface="Arial Unicode MS" panose="020B0604020202020204" pitchFamily="34" charset="-128"/>
                <a:cs typeface="Arial Unicode MS" panose="020B0604020202020204" pitchFamily="34" charset="-128"/>
              </a:rPr>
              <a:t>Monitory benefits against losing a student mid way</a:t>
            </a: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pic>
        <p:nvPicPr>
          <p:cNvPr id="4" name="p3-Recorded Sound">
            <a:hlinkClick r:id="" action="ppaction://media"/>
            <a:extLst>
              <a:ext uri="{FF2B5EF4-FFF2-40B4-BE49-F238E27FC236}">
                <a16:creationId xmlns:a16="http://schemas.microsoft.com/office/drawing/2014/main" id="{E742E1CB-E733-4514-8EEB-B437812F0E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954768" y="5599176"/>
            <a:ext cx="609600" cy="609600"/>
          </a:xfrm>
          <a:prstGeom prst="rect">
            <a:avLst/>
          </a:prstGeom>
        </p:spPr>
      </p:pic>
    </p:spTree>
    <p:extLst>
      <p:ext uri="{BB962C8B-B14F-4D97-AF65-F5344CB8AC3E}">
        <p14:creationId xmlns:p14="http://schemas.microsoft.com/office/powerpoint/2010/main" val="349541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1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r>
              <a:rPr lang="en-US" sz="3700" b="1" dirty="0">
                <a:latin typeface="Calibri Light" panose="020F0302020204030204" pitchFamily="34" charset="0"/>
                <a:ea typeface="Arial Unicode MS" panose="020B0604020202020204" pitchFamily="34" charset="-128"/>
                <a:cs typeface="Times New Roman" panose="02020603050405020304" pitchFamily="18" charset="0"/>
              </a:rPr>
              <a:t>Data sources</a:t>
            </a:r>
            <a:endParaRPr lang="en-US" sz="3700"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2"/>
            <a:ext cx="9367204" cy="4041648"/>
          </a:xfrm>
        </p:spPr>
        <p:txBody>
          <a:bodyPr anchor="t">
            <a:normAutofit fontScale="47500" lnSpcReduction="20000"/>
          </a:bodyPr>
          <a:lstStyle/>
          <a:p>
            <a:pPr marL="228600" lvl="2">
              <a:spcBef>
                <a:spcPts val="1000"/>
              </a:spcBef>
            </a:pPr>
            <a:r>
              <a:rPr lang="en-US" sz="7000" dirty="0">
                <a:latin typeface="Calibri Light" panose="020F0302020204030204" pitchFamily="34" charset="0"/>
                <a:ea typeface="Arial Unicode MS" panose="020B0604020202020204" pitchFamily="34" charset="-128"/>
                <a:cs typeface="Arial Unicode MS" panose="020B0604020202020204" pitchFamily="34" charset="-128"/>
              </a:rPr>
              <a:t>University of Jordan student system in association with Ibrahim </a:t>
            </a:r>
            <a:r>
              <a:rPr lang="en-US" sz="7000" dirty="0" err="1">
                <a:latin typeface="Calibri Light" panose="020F0302020204030204" pitchFamily="34" charset="0"/>
                <a:ea typeface="Arial Unicode MS" panose="020B0604020202020204" pitchFamily="34" charset="-128"/>
                <a:cs typeface="Arial Unicode MS" panose="020B0604020202020204" pitchFamily="34" charset="-128"/>
              </a:rPr>
              <a:t>Aljarah</a:t>
            </a:r>
            <a:r>
              <a:rPr lang="en-US" sz="7000" dirty="0">
                <a:latin typeface="Calibri Light" panose="020F0302020204030204" pitchFamily="34" charset="0"/>
                <a:ea typeface="Arial Unicode MS" panose="020B0604020202020204" pitchFamily="34" charset="-128"/>
                <a:cs typeface="Arial Unicode MS" panose="020B0604020202020204" pitchFamily="34" charset="-128"/>
              </a:rPr>
              <a:t>-  </a:t>
            </a:r>
          </a:p>
          <a:p>
            <a:pPr marL="228600" lvl="2">
              <a:spcBef>
                <a:spcPts val="1000"/>
              </a:spcBef>
            </a:pPr>
            <a:r>
              <a:rPr lang="en-US" sz="7000" dirty="0">
                <a:latin typeface="Calibri Light" panose="020F0302020204030204" pitchFamily="34" charset="0"/>
                <a:ea typeface="Arial Unicode MS" panose="020B0604020202020204" pitchFamily="34" charset="-128"/>
                <a:cs typeface="Arial Unicode MS" panose="020B0604020202020204" pitchFamily="34" charset="-128"/>
              </a:rPr>
              <a:t>Secondary data sources is through University of Southern California Student Performance Data Set</a:t>
            </a:r>
          </a:p>
          <a:p>
            <a:pPr marL="228600" lvl="2">
              <a:spcBef>
                <a:spcPts val="1000"/>
              </a:spcBef>
            </a:pPr>
            <a:endParaRPr lang="en-US" sz="7000" dirty="0">
              <a:latin typeface="Calibri Light" panose="020F0302020204030204" pitchFamily="34" charset="0"/>
              <a:ea typeface="Arial Unicode MS" panose="020B0604020202020204" pitchFamily="34" charset="-128"/>
              <a:cs typeface="Arial Unicode MS" panose="020B0604020202020204" pitchFamily="34" charset="-128"/>
            </a:endParaRPr>
          </a:p>
          <a:p>
            <a:pPr marL="228600" lvl="2">
              <a:spcBef>
                <a:spcPts val="1000"/>
              </a:spcBef>
            </a:pPr>
            <a:r>
              <a:rPr lang="en-US" sz="7000" dirty="0">
                <a:latin typeface="Calibri Light" panose="020F0302020204030204" pitchFamily="34" charset="0"/>
                <a:ea typeface="Arial Unicode MS" panose="020B0604020202020204" pitchFamily="34" charset="-128"/>
                <a:cs typeface="Arial Unicode MS" panose="020B0604020202020204" pitchFamily="34" charset="-128"/>
              </a:rPr>
              <a:t>Data source links: </a:t>
            </a:r>
          </a:p>
          <a:p>
            <a:pPr marL="0" lvl="2" indent="0">
              <a:spcBef>
                <a:spcPts val="1000"/>
              </a:spcBef>
              <a:buNone/>
            </a:pPr>
            <a:r>
              <a:rPr lang="en-US" sz="5100" dirty="0">
                <a:latin typeface="Calibri Light" panose="020F0302020204030204" pitchFamily="34" charset="0"/>
                <a:ea typeface="Arial Unicode MS" panose="020B0604020202020204" pitchFamily="34" charset="-128"/>
                <a:cs typeface="Arial Unicode MS" panose="020B0604020202020204" pitchFamily="34" charset="-128"/>
                <a:hlinkClick r:id="rId4">
                  <a:extLst>
                    <a:ext uri="{A12FA001-AC4F-418D-AE19-62706E023703}">
                      <ahyp:hlinkClr xmlns:ahyp="http://schemas.microsoft.com/office/drawing/2018/hyperlinkcolor" val="tx"/>
                    </a:ext>
                  </a:extLst>
                </a:hlinkClick>
              </a:rPr>
              <a:t>1) </a:t>
            </a:r>
            <a:r>
              <a:rPr lang="en-US" sz="5100" dirty="0">
                <a:latin typeface="Calibri Light" panose="020F0302020204030204" pitchFamily="34" charset="0"/>
                <a:ea typeface="Arial Unicode MS" panose="020B0604020202020204" pitchFamily="34" charset="-128"/>
                <a:cs typeface="Arial Unicode MS" panose="020B0604020202020204" pitchFamily="34" charset="-128"/>
                <a:hlinkClick r:id="rId4">
                  <a:extLst>
                    <a:ext uri="{A12FA001-AC4F-418D-AE19-62706E023703}">
                      <ahyp:hlinkClr xmlns:ahyp="http://schemas.microsoft.com/office/drawing/2018/hyperlinkcolor" val="tx"/>
                    </a:ext>
                  </a:extLst>
                </a:hlinkClick>
              </a:rPr>
              <a:t>http://</a:t>
            </a:r>
            <a:r>
              <a:rPr lang="en-US" sz="5100" dirty="0" err="1">
                <a:latin typeface="Calibri Light" panose="020F0302020204030204" pitchFamily="34" charset="0"/>
                <a:ea typeface="Arial Unicode MS" panose="020B0604020202020204" pitchFamily="34" charset="-128"/>
                <a:cs typeface="Arial Unicode MS" panose="020B0604020202020204" pitchFamily="34" charset="-128"/>
                <a:hlinkClick r:id="rId4">
                  <a:extLst>
                    <a:ext uri="{A12FA001-AC4F-418D-AE19-62706E023703}">
                      <ahyp:hlinkClr xmlns:ahyp="http://schemas.microsoft.com/office/drawing/2018/hyperlinkcolor" val="tx"/>
                    </a:ext>
                  </a:extLst>
                </a:hlinkClick>
              </a:rPr>
              <a:t>www.ibrahimaljarah.com</a:t>
            </a:r>
            <a:r>
              <a:rPr lang="en-US" sz="5100" dirty="0">
                <a:latin typeface="Calibri Light" panose="020F0302020204030204" pitchFamily="34" charset="0"/>
                <a:ea typeface="Arial Unicode MS" panose="020B0604020202020204" pitchFamily="34" charset="-128"/>
                <a:cs typeface="Arial Unicode MS" panose="020B0604020202020204" pitchFamily="34" charset="-128"/>
                <a:hlinkClick r:id="rId4">
                  <a:extLst>
                    <a:ext uri="{A12FA001-AC4F-418D-AE19-62706E023703}">
                      <ahyp:hlinkClr xmlns:ahyp="http://schemas.microsoft.com/office/drawing/2018/hyperlinkcolor" val="tx"/>
                    </a:ext>
                  </a:extLst>
                </a:hlinkClick>
              </a:rPr>
              <a:t>/</a:t>
            </a:r>
            <a:endParaRPr lang="en-US" sz="5100" dirty="0">
              <a:latin typeface="Calibri Light" panose="020F0302020204030204" pitchFamily="34" charset="0"/>
              <a:ea typeface="Arial Unicode MS" panose="020B0604020202020204" pitchFamily="34" charset="-128"/>
              <a:cs typeface="Arial Unicode MS" panose="020B0604020202020204" pitchFamily="34" charset="-128"/>
            </a:endParaRPr>
          </a:p>
          <a:p>
            <a:pPr marL="0" lvl="2" indent="0">
              <a:spcBef>
                <a:spcPts val="1000"/>
              </a:spcBef>
              <a:buNone/>
            </a:pPr>
            <a:r>
              <a:rPr lang="en-US" sz="5100" dirty="0">
                <a:latin typeface="Calibri Light" panose="020F0302020204030204" pitchFamily="34" charset="0"/>
                <a:ea typeface="Arial Unicode MS" panose="020B0604020202020204" pitchFamily="34" charset="-128"/>
                <a:cs typeface="Arial Unicode MS" panose="020B0604020202020204" pitchFamily="34" charset="-128"/>
              </a:rPr>
              <a:t>2)</a:t>
            </a:r>
            <a:r>
              <a:rPr lang="en-US" sz="5100" dirty="0">
                <a:latin typeface="Calibri Light" panose="020F0302020204030204" pitchFamily="34" charset="0"/>
                <a:ea typeface="Arial Unicode MS" panose="020B0604020202020204" pitchFamily="34" charset="-128"/>
                <a:cs typeface="Arial Unicode MS" panose="020B0604020202020204" pitchFamily="34" charset="-128"/>
                <a:hlinkClick r:id="rId5">
                  <a:extLst>
                    <a:ext uri="{A12FA001-AC4F-418D-AE19-62706E023703}">
                      <ahyp:hlinkClr xmlns:ahyp="http://schemas.microsoft.com/office/drawing/2018/hyperlinkcolor" val="tx"/>
                    </a:ext>
                  </a:extLst>
                </a:hlinkClick>
              </a:rPr>
              <a:t>https://</a:t>
            </a:r>
            <a:r>
              <a:rPr lang="en-US" sz="5100" dirty="0" err="1">
                <a:latin typeface="Calibri Light" panose="020F0302020204030204" pitchFamily="34" charset="0"/>
                <a:ea typeface="Arial Unicode MS" panose="020B0604020202020204" pitchFamily="34" charset="-128"/>
                <a:cs typeface="Arial Unicode MS" panose="020B0604020202020204" pitchFamily="34" charset="-128"/>
                <a:hlinkClick r:id="rId5">
                  <a:extLst>
                    <a:ext uri="{A12FA001-AC4F-418D-AE19-62706E023703}">
                      <ahyp:hlinkClr xmlns:ahyp="http://schemas.microsoft.com/office/drawing/2018/hyperlinkcolor" val="tx"/>
                    </a:ext>
                  </a:extLst>
                </a:hlinkClick>
              </a:rPr>
              <a:t>archive.ics.uci.edu</a:t>
            </a:r>
            <a:r>
              <a:rPr lang="en-US" sz="5100" dirty="0">
                <a:latin typeface="Calibri Light" panose="020F0302020204030204" pitchFamily="34" charset="0"/>
                <a:ea typeface="Arial Unicode MS" panose="020B0604020202020204" pitchFamily="34" charset="-128"/>
                <a:cs typeface="Arial Unicode MS" panose="020B0604020202020204" pitchFamily="34" charset="-128"/>
                <a:hlinkClick r:id="rId5">
                  <a:extLst>
                    <a:ext uri="{A12FA001-AC4F-418D-AE19-62706E023703}">
                      <ahyp:hlinkClr xmlns:ahyp="http://schemas.microsoft.com/office/drawing/2018/hyperlinkcolor" val="tx"/>
                    </a:ext>
                  </a:extLst>
                </a:hlinkClick>
              </a:rPr>
              <a:t>/ml/datasets/</a:t>
            </a:r>
            <a:r>
              <a:rPr lang="en-US" sz="5100" dirty="0" err="1">
                <a:latin typeface="Calibri Light" panose="020F0302020204030204" pitchFamily="34" charset="0"/>
                <a:ea typeface="Arial Unicode MS" panose="020B0604020202020204" pitchFamily="34" charset="-128"/>
                <a:cs typeface="Arial Unicode MS" panose="020B0604020202020204" pitchFamily="34" charset="-128"/>
                <a:hlinkClick r:id="rId5">
                  <a:extLst>
                    <a:ext uri="{A12FA001-AC4F-418D-AE19-62706E023703}">
                      <ahyp:hlinkClr xmlns:ahyp="http://schemas.microsoft.com/office/drawing/2018/hyperlinkcolor" val="tx"/>
                    </a:ext>
                  </a:extLst>
                </a:hlinkClick>
              </a:rPr>
              <a:t>student+performance</a:t>
            </a:r>
            <a:endParaRPr lang="en-US" sz="51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18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0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pic>
        <p:nvPicPr>
          <p:cNvPr id="5" name="Recorded Sound">
            <a:hlinkClick r:id="" action="ppaction://media"/>
            <a:extLst>
              <a:ext uri="{FF2B5EF4-FFF2-40B4-BE49-F238E27FC236}">
                <a16:creationId xmlns:a16="http://schemas.microsoft.com/office/drawing/2014/main" id="{89C6FB37-7C4E-4A63-9753-631600E2C6F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539984" y="5818632"/>
            <a:ext cx="609600" cy="609600"/>
          </a:xfrm>
          <a:prstGeom prst="rect">
            <a:avLst/>
          </a:prstGeom>
        </p:spPr>
      </p:pic>
    </p:spTree>
    <p:extLst>
      <p:ext uri="{BB962C8B-B14F-4D97-AF65-F5344CB8AC3E}">
        <p14:creationId xmlns:p14="http://schemas.microsoft.com/office/powerpoint/2010/main" val="1667400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8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pPr marL="0" marR="0">
              <a:spcBef>
                <a:spcPts val="0"/>
              </a:spcBef>
              <a:spcAft>
                <a:spcPts val="0"/>
              </a:spcAft>
            </a:pPr>
            <a:r>
              <a:rPr lang="en-US" sz="18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Defining the features &amp; Target Variable</a:t>
            </a:r>
            <a:endParaRPr lang="en-US" sz="1800" dirty="0">
              <a:effectLst/>
              <a:latin typeface="Times New Roman" panose="02020603050405020304" pitchFamily="18" charset="0"/>
              <a:ea typeface="Arial Unicode MS" panose="020B0604020202020204" pitchFamily="34" charset="-128"/>
            </a:endParaRP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2"/>
            <a:ext cx="9367204" cy="4041648"/>
          </a:xfrm>
        </p:spPr>
        <p:txBody>
          <a:bodyPr anchor="t">
            <a:normAutofit/>
          </a:bodyPr>
          <a:lstStyle/>
          <a:p>
            <a:pPr marL="228600" lvl="2">
              <a:spcBef>
                <a:spcPts val="1000"/>
              </a:spcBef>
            </a:pPr>
            <a:r>
              <a:rPr lang="en-US" sz="1800" dirty="0">
                <a:ln>
                  <a:noFill/>
                </a:ln>
                <a:solidFill>
                  <a:srgbClr val="000000"/>
                </a:solidFill>
                <a:effectLst/>
                <a:latin typeface="Calibri Light" panose="020F0302020204030204" pitchFamily="34" charset="0"/>
                <a:ea typeface="Arial Unicode MS" panose="020B0604020202020204" pitchFamily="34" charset="-128"/>
                <a:cs typeface="Arial Unicode MS" panose="020B0604020202020204" pitchFamily="34" charset="-128"/>
              </a:rPr>
              <a:t>Students who are having difficulties completing the programs show signs in their grads, and are influenced by many factors like</a:t>
            </a:r>
          </a:p>
          <a:p>
            <a:pPr marL="685800" lvl="3">
              <a:spcBef>
                <a:spcPts val="1000"/>
              </a:spcBef>
            </a:pPr>
            <a:r>
              <a:rPr lang="en-US" sz="1600" dirty="0">
                <a:ln>
                  <a:noFill/>
                </a:ln>
                <a:solidFill>
                  <a:srgbClr val="000000"/>
                </a:solidFill>
                <a:effectLst/>
                <a:latin typeface="Calibri Light" panose="020F0302020204030204" pitchFamily="34" charset="0"/>
                <a:ea typeface="Arial Unicode MS" panose="020B0604020202020204" pitchFamily="34" charset="-128"/>
                <a:cs typeface="Arial Unicode MS" panose="020B0604020202020204" pitchFamily="34" charset="-128"/>
              </a:rPr>
              <a:t>Gender, Nationality, Educational Stages, Grade Levels, course topic, school year semester, Parent responsible for student, raised hand, visited resources, viewing announcements, Discussion groups Parent Answering Survey, Parent School Satisfaction, Student Absence Days etc.</a:t>
            </a:r>
            <a:endParaRPr lang="en-US" sz="1600" dirty="0">
              <a:solidFill>
                <a:srgbClr val="000000"/>
              </a:solidFill>
              <a:latin typeface="Calibri Light" panose="020F0302020204030204" pitchFamily="34" charset="0"/>
              <a:ea typeface="Arial Unicode MS" panose="020B0604020202020204" pitchFamily="34" charset="-128"/>
              <a:cs typeface="Arial Unicode MS" panose="020B0604020202020204" pitchFamily="34" charset="-128"/>
            </a:endParaRPr>
          </a:p>
          <a:p>
            <a:pPr marL="228600" lvl="2">
              <a:spcBef>
                <a:spcPts val="1000"/>
              </a:spcBef>
            </a:pPr>
            <a:r>
              <a:rPr lang="en-US" sz="1800" dirty="0">
                <a:solidFill>
                  <a:srgbClr val="000000"/>
                </a:solidFill>
                <a:effectLst/>
                <a:uFill>
                  <a:solidFill>
                    <a:srgbClr val="000000"/>
                  </a:solidFill>
                </a:uFill>
                <a:latin typeface="Calibri Light" panose="020F0302020204030204" pitchFamily="34" charset="0"/>
                <a:ea typeface="Arial Unicode MS" panose="020B0604020202020204" pitchFamily="34" charset="-128"/>
                <a:cs typeface="Arial Unicode MS" panose="020B0604020202020204" pitchFamily="34" charset="-128"/>
              </a:rPr>
              <a:t>Target label</a:t>
            </a:r>
          </a:p>
          <a:p>
            <a:pPr marL="685800" lvl="3">
              <a:spcBef>
                <a:spcPts val="1000"/>
              </a:spcBef>
            </a:pPr>
            <a:r>
              <a:rPr lang="en-US" dirty="0">
                <a:solidFill>
                  <a:srgbClr val="000000"/>
                </a:solidFill>
                <a:latin typeface="Calibri Light" panose="020F0302020204030204" pitchFamily="34" charset="0"/>
                <a:ea typeface="Times New Roman" panose="02020603050405020304" pitchFamily="18" charset="0"/>
                <a:cs typeface="Arial Unicode MS" panose="020B0604020202020204" pitchFamily="34" charset="-128"/>
              </a:rPr>
              <a:t>G</a:t>
            </a:r>
            <a:r>
              <a:rPr lang="en-US" sz="1800" dirty="0">
                <a:ln>
                  <a:noFill/>
                </a:ln>
                <a:solidFill>
                  <a:srgbClr val="000000"/>
                </a:solidFill>
                <a:effectLst/>
                <a:latin typeface="Calibri Light" panose="020F0302020204030204" pitchFamily="34" charset="0"/>
                <a:ea typeface="Times New Roman" panose="02020603050405020304" pitchFamily="18" charset="0"/>
                <a:cs typeface="Arial Unicode MS" panose="020B0604020202020204" pitchFamily="34" charset="-128"/>
              </a:rPr>
              <a:t>rade a student would get which are classified in to</a:t>
            </a:r>
          </a:p>
          <a:p>
            <a:pPr marL="1143000" lvl="4">
              <a:spcBef>
                <a:spcPts val="1000"/>
              </a:spcBef>
            </a:pPr>
            <a:r>
              <a:rPr lang="en-US" dirty="0">
                <a:ln>
                  <a:noFill/>
                </a:ln>
                <a:solidFill>
                  <a:srgbClr val="000000"/>
                </a:solidFill>
                <a:effectLst/>
                <a:latin typeface="Calibri Light" panose="020F0302020204030204" pitchFamily="34" charset="0"/>
                <a:ea typeface="Times New Roman" panose="02020603050405020304" pitchFamily="18" charset="0"/>
                <a:cs typeface="Arial Unicode MS" panose="020B0604020202020204" pitchFamily="34" charset="-128"/>
              </a:rPr>
              <a:t>Low-Level: interval includes values from 0 to 69. </a:t>
            </a:r>
          </a:p>
          <a:p>
            <a:pPr marL="1143000" lvl="4">
              <a:spcBef>
                <a:spcPts val="1000"/>
              </a:spcBef>
            </a:pPr>
            <a:r>
              <a:rPr lang="en-US" dirty="0">
                <a:ln>
                  <a:noFill/>
                </a:ln>
                <a:solidFill>
                  <a:srgbClr val="000000"/>
                </a:solidFill>
                <a:effectLst/>
                <a:latin typeface="Calibri Light" panose="020F0302020204030204" pitchFamily="34" charset="0"/>
                <a:ea typeface="Times New Roman" panose="02020603050405020304" pitchFamily="18" charset="0"/>
                <a:cs typeface="Arial Unicode MS" panose="020B0604020202020204" pitchFamily="34" charset="-128"/>
              </a:rPr>
              <a:t>Middle-Level: interval includes values from 70 to 89. </a:t>
            </a:r>
          </a:p>
          <a:p>
            <a:pPr marL="1143000" lvl="4">
              <a:spcBef>
                <a:spcPts val="1000"/>
              </a:spcBef>
            </a:pPr>
            <a:r>
              <a:rPr lang="en-US" dirty="0">
                <a:ln>
                  <a:noFill/>
                </a:ln>
                <a:solidFill>
                  <a:srgbClr val="000000"/>
                </a:solidFill>
                <a:effectLst/>
                <a:latin typeface="Calibri Light" panose="020F0302020204030204" pitchFamily="34" charset="0"/>
                <a:ea typeface="Times New Roman" panose="02020603050405020304" pitchFamily="18" charset="0"/>
                <a:cs typeface="Arial Unicode MS" panose="020B0604020202020204" pitchFamily="34" charset="-128"/>
              </a:rPr>
              <a:t>High-Level: interval includes values from 90-100.</a:t>
            </a:r>
            <a:endParaRPr lang="en-US" dirty="0">
              <a:effectLst/>
              <a:latin typeface="Times New Roman" panose="02020603050405020304" pitchFamily="18" charset="0"/>
              <a:ea typeface="Times New Roman" panose="02020603050405020304" pitchFamily="18" charset="0"/>
            </a:endParaRPr>
          </a:p>
          <a:p>
            <a:pPr marL="685800" lvl="3">
              <a:spcBef>
                <a:spcPts val="1000"/>
              </a:spcBef>
            </a:pPr>
            <a:endParaRPr lang="en-US" sz="16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0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pic>
        <p:nvPicPr>
          <p:cNvPr id="4" name="p5-Recorded Sound">
            <a:hlinkClick r:id="" action="ppaction://media"/>
            <a:extLst>
              <a:ext uri="{FF2B5EF4-FFF2-40B4-BE49-F238E27FC236}">
                <a16:creationId xmlns:a16="http://schemas.microsoft.com/office/drawing/2014/main" id="{1AFD9F19-0D88-45F5-9EE4-E528EE43A9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44912" y="5562600"/>
            <a:ext cx="609600" cy="609600"/>
          </a:xfrm>
          <a:prstGeom prst="rect">
            <a:avLst/>
          </a:prstGeom>
        </p:spPr>
      </p:pic>
    </p:spTree>
    <p:extLst>
      <p:ext uri="{BB962C8B-B14F-4D97-AF65-F5344CB8AC3E}">
        <p14:creationId xmlns:p14="http://schemas.microsoft.com/office/powerpoint/2010/main" val="664866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4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pPr marL="0" marR="0">
              <a:spcBef>
                <a:spcPts val="0"/>
              </a:spcBef>
              <a:spcAft>
                <a:spcPts val="0"/>
              </a:spcAft>
            </a:pPr>
            <a:r>
              <a:rPr lang="en-US" sz="18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EDA</a:t>
            </a:r>
            <a:endParaRPr lang="en-US" sz="1800" dirty="0">
              <a:effectLst/>
              <a:latin typeface="Times New Roman" panose="02020603050405020304" pitchFamily="18" charset="0"/>
              <a:ea typeface="Arial Unicode MS" panose="020B0604020202020204" pitchFamily="34" charset="-128"/>
            </a:endParaRP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04595" y="1389888"/>
            <a:ext cx="9367204" cy="4041648"/>
          </a:xfrm>
        </p:spPr>
        <p:txBody>
          <a:bodyPr anchor="t">
            <a:normAutofit/>
          </a:bodyPr>
          <a:lstStyle/>
          <a:p>
            <a:pPr marL="685800" lvl="3">
              <a:spcBef>
                <a:spcPts val="1000"/>
              </a:spcBef>
            </a:pPr>
            <a:endParaRPr lang="en-US" sz="16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r>
              <a:rPr lang="en-US" sz="1800" dirty="0">
                <a:latin typeface="Calibri Light" panose="020F0302020204030204" pitchFamily="34" charset="0"/>
                <a:ea typeface="Arial Unicode MS" panose="020B0604020202020204" pitchFamily="34" charset="-128"/>
                <a:cs typeface="Times New Roman" panose="02020603050405020304" pitchFamily="18" charset="0"/>
              </a:rPr>
              <a:t>Swarm p</a:t>
            </a:r>
            <a:r>
              <a:rPr lang="en-US" sz="1800" dirty="0">
                <a:effectLst/>
                <a:latin typeface="Calibri Light" panose="020F0302020204030204" pitchFamily="34" charset="0"/>
                <a:ea typeface="Arial Unicode MS" panose="020B0604020202020204" pitchFamily="34" charset="-128"/>
                <a:cs typeface="Times New Roman" panose="02020603050405020304" pitchFamily="18" charset="0"/>
              </a:rPr>
              <a:t>lot shows how students have higher values of raising hands, visiting resources, and viewing announcements take high level values.</a:t>
            </a:r>
          </a:p>
          <a:p>
            <a:r>
              <a:rPr lang="en-US" sz="1800" dirty="0">
                <a:ln>
                  <a:noFill/>
                </a:ln>
                <a:solidFill>
                  <a:srgbClr val="000000"/>
                </a:solidFill>
                <a:effectLst/>
                <a:latin typeface="Calibri Light" panose="020F0302020204030204" pitchFamily="34" charset="0"/>
                <a:ea typeface="Helvetica Neue"/>
                <a:cs typeface="Helvetica Neue"/>
              </a:rPr>
              <a:t>correlation plot of different input which indicate strong correlation between place of birth, raised hand and announcements checking, absence days to parent’s school satisfaction.</a:t>
            </a:r>
            <a:endParaRPr lang="en-US" sz="1800" dirty="0">
              <a:ln>
                <a:noFill/>
              </a:ln>
              <a:solidFill>
                <a:srgbClr val="000000"/>
              </a:solidFill>
              <a:effectLst/>
              <a:latin typeface="Helvetica Neue"/>
              <a:ea typeface="Helvetica Neue"/>
              <a:cs typeface="Helvetica Neue"/>
            </a:endParaRPr>
          </a:p>
          <a:p>
            <a:endParaRPr lang="en-US" sz="1800" dirty="0">
              <a:effectLst/>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ln>
                <a:noFill/>
              </a:ln>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effectLst/>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ln>
                <a:noFill/>
              </a:ln>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effectLst/>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ln>
                <a:noFill/>
              </a:ln>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effectLst/>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ln>
                <a:noFill/>
              </a:ln>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effectLst/>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0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pic>
        <p:nvPicPr>
          <p:cNvPr id="7" name="Picture 6" descr="Graphical user interface, application&#10;&#10;Description automatically generated">
            <a:extLst>
              <a:ext uri="{FF2B5EF4-FFF2-40B4-BE49-F238E27FC236}">
                <a16:creationId xmlns:a16="http://schemas.microsoft.com/office/drawing/2014/main" id="{7934638B-8A69-48A8-B357-9241F6274828}"/>
              </a:ext>
            </a:extLst>
          </p:cNvPr>
          <p:cNvPicPr/>
          <p:nvPr/>
        </p:nvPicPr>
        <p:blipFill rotWithShape="1">
          <a:blip r:embed="rId4"/>
          <a:srcRect r="56238" b="2682"/>
          <a:stretch/>
        </p:blipFill>
        <p:spPr>
          <a:xfrm>
            <a:off x="1772435" y="3661857"/>
            <a:ext cx="2601036" cy="1915710"/>
          </a:xfrm>
          <a:prstGeom prst="rect">
            <a:avLst/>
          </a:prstGeom>
        </p:spPr>
      </p:pic>
      <p:pic>
        <p:nvPicPr>
          <p:cNvPr id="11" name="Picture 10" descr="Chart&#10;&#10;Description automatically generated with medium confidence">
            <a:extLst>
              <a:ext uri="{FF2B5EF4-FFF2-40B4-BE49-F238E27FC236}">
                <a16:creationId xmlns:a16="http://schemas.microsoft.com/office/drawing/2014/main" id="{4E878ED4-270B-41CF-9B4A-449D7E0CA8AD}"/>
              </a:ext>
            </a:extLst>
          </p:cNvPr>
          <p:cNvPicPr/>
          <p:nvPr/>
        </p:nvPicPr>
        <p:blipFill rotWithShape="1">
          <a:blip r:embed="rId5"/>
          <a:srcRect l="-918" r="58419" b="-1063"/>
          <a:stretch/>
        </p:blipFill>
        <p:spPr>
          <a:xfrm>
            <a:off x="4504352" y="3661326"/>
            <a:ext cx="2525973" cy="1938077"/>
          </a:xfrm>
          <a:prstGeom prst="rect">
            <a:avLst/>
          </a:prstGeom>
        </p:spPr>
      </p:pic>
      <p:pic>
        <p:nvPicPr>
          <p:cNvPr id="13" name="Picture 12" descr="A picture containing graphical user interface&#10;&#10;Description automatically generated">
            <a:extLst>
              <a:ext uri="{FF2B5EF4-FFF2-40B4-BE49-F238E27FC236}">
                <a16:creationId xmlns:a16="http://schemas.microsoft.com/office/drawing/2014/main" id="{29AF3624-E553-4CD0-A530-C91FE5620C12}"/>
              </a:ext>
            </a:extLst>
          </p:cNvPr>
          <p:cNvPicPr/>
          <p:nvPr/>
        </p:nvPicPr>
        <p:blipFill rotWithShape="1">
          <a:blip r:embed="rId6"/>
          <a:srcRect l="-77267" t="-28500" r="135571" b="42394"/>
          <a:stretch/>
        </p:blipFill>
        <p:spPr>
          <a:xfrm>
            <a:off x="2576561" y="3836372"/>
            <a:ext cx="2478206" cy="1649209"/>
          </a:xfrm>
          <a:prstGeom prst="rect">
            <a:avLst/>
          </a:prstGeom>
        </p:spPr>
      </p:pic>
      <p:pic>
        <p:nvPicPr>
          <p:cNvPr id="14" name="Picture 13" descr="Chart, treemap chart&#10;&#10;Description automatically generated">
            <a:extLst>
              <a:ext uri="{FF2B5EF4-FFF2-40B4-BE49-F238E27FC236}">
                <a16:creationId xmlns:a16="http://schemas.microsoft.com/office/drawing/2014/main" id="{E3452F66-D8E3-4333-9ABB-80A1BF2D9897}"/>
              </a:ext>
            </a:extLst>
          </p:cNvPr>
          <p:cNvPicPr/>
          <p:nvPr/>
        </p:nvPicPr>
        <p:blipFill>
          <a:blip r:embed="rId7"/>
          <a:stretch>
            <a:fillRect/>
          </a:stretch>
        </p:blipFill>
        <p:spPr>
          <a:xfrm>
            <a:off x="7149561" y="2950904"/>
            <a:ext cx="4443484" cy="3604843"/>
          </a:xfrm>
          <a:prstGeom prst="rect">
            <a:avLst/>
          </a:prstGeom>
        </p:spPr>
      </p:pic>
      <p:pic>
        <p:nvPicPr>
          <p:cNvPr id="4" name="p6-Recorded Sound">
            <a:hlinkClick r:id="" action="ppaction://media"/>
            <a:extLst>
              <a:ext uri="{FF2B5EF4-FFF2-40B4-BE49-F238E27FC236}">
                <a16:creationId xmlns:a16="http://schemas.microsoft.com/office/drawing/2014/main" id="{028B026E-D598-4354-8678-9A571808950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327904" y="5830824"/>
            <a:ext cx="609600" cy="609600"/>
          </a:xfrm>
          <a:prstGeom prst="rect">
            <a:avLst/>
          </a:prstGeom>
        </p:spPr>
      </p:pic>
    </p:spTree>
    <p:extLst>
      <p:ext uri="{BB962C8B-B14F-4D97-AF65-F5344CB8AC3E}">
        <p14:creationId xmlns:p14="http://schemas.microsoft.com/office/powerpoint/2010/main" val="3693122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7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pPr marL="0" marR="0">
              <a:spcBef>
                <a:spcPts val="0"/>
              </a:spcBef>
              <a:spcAft>
                <a:spcPts val="0"/>
              </a:spcAft>
            </a:pPr>
            <a:r>
              <a:rPr lang="en-US" sz="18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EDA</a:t>
            </a:r>
            <a:endParaRPr lang="en-US" sz="1800" dirty="0">
              <a:effectLst/>
              <a:latin typeface="Times New Roman" panose="02020603050405020304" pitchFamily="18" charset="0"/>
              <a:ea typeface="Arial Unicode MS" panose="020B0604020202020204" pitchFamily="34" charset="-128"/>
            </a:endParaRP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1"/>
            <a:ext cx="9367204" cy="4490659"/>
          </a:xfrm>
        </p:spPr>
        <p:txBody>
          <a:bodyPr anchor="t">
            <a:normAutofit/>
          </a:bodyPr>
          <a:lstStyle/>
          <a:p>
            <a:pPr marL="685800" lvl="3">
              <a:spcBef>
                <a:spcPts val="1000"/>
              </a:spcBef>
            </a:pPr>
            <a:endParaRPr lang="en-US" sz="16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r>
              <a:rPr lang="en-US" sz="1800" dirty="0">
                <a:latin typeface="Calibri Light" panose="020F0302020204030204" pitchFamily="34" charset="0"/>
                <a:ea typeface="Arial Unicode MS" panose="020B0604020202020204" pitchFamily="34" charset="-128"/>
                <a:cs typeface="Times New Roman" panose="02020603050405020304" pitchFamily="18" charset="0"/>
              </a:rPr>
              <a:t>F</a:t>
            </a:r>
            <a:r>
              <a:rPr lang="en-US" sz="1800" dirty="0">
                <a:effectLst/>
                <a:latin typeface="Calibri Light" panose="020F0302020204030204" pitchFamily="34" charset="0"/>
                <a:ea typeface="Arial Unicode MS" panose="020B0604020202020204" pitchFamily="34" charset="-128"/>
                <a:cs typeface="Times New Roman" panose="02020603050405020304" pitchFamily="18" charset="0"/>
              </a:rPr>
              <a:t>amily members and their effect, that show some sign of mother influence on success rates while discussion rates of participation have effect on students.</a:t>
            </a:r>
          </a:p>
          <a:p>
            <a:r>
              <a:rPr lang="en-US" sz="1800" dirty="0">
                <a:effectLst/>
                <a:latin typeface="Calibri Light" panose="020F0302020204030204" pitchFamily="34" charset="0"/>
                <a:ea typeface="Arial Unicode MS" panose="020B0604020202020204" pitchFamily="34" charset="-128"/>
                <a:cs typeface="Times New Roman" panose="02020603050405020304" pitchFamily="18" charset="0"/>
              </a:rPr>
              <a:t>Students whose parents are generally satisfied with the education they received higher grades, while parents were least satisfied with the school performed much in lower levels.</a:t>
            </a:r>
          </a:p>
          <a:p>
            <a:r>
              <a:rPr lang="en-US" sz="1800" dirty="0">
                <a:latin typeface="Calibri Light" panose="020F0302020204030204" pitchFamily="34" charset="0"/>
                <a:ea typeface="Arial Unicode MS" panose="020B0604020202020204" pitchFamily="34" charset="-128"/>
                <a:cs typeface="Times New Roman" panose="02020603050405020304" pitchFamily="18" charset="0"/>
              </a:rPr>
              <a:t>It </a:t>
            </a:r>
            <a:r>
              <a:rPr lang="en-US" sz="1800" dirty="0">
                <a:effectLst/>
                <a:latin typeface="Calibri Light" panose="020F0302020204030204" pitchFamily="34" charset="0"/>
                <a:ea typeface="Arial Unicode MS" panose="020B0604020202020204" pitchFamily="34" charset="-128"/>
                <a:cs typeface="Times New Roman" panose="02020603050405020304" pitchFamily="18" charset="0"/>
              </a:rPr>
              <a:t>also says the influence of mothers on student’s failure rates, that is mothers influence has lower failure rates. Also, lowest performers did not visit the course resources as much as high performers.</a:t>
            </a:r>
          </a:p>
          <a:p>
            <a:endParaRPr lang="en-US" sz="1800" dirty="0">
              <a:effectLst/>
              <a:latin typeface="Times New Roman" panose="02020603050405020304" pitchFamily="18" charset="0"/>
              <a:ea typeface="Arial Unicode MS" panose="020B0604020202020204" pitchFamily="34" charset="-128"/>
            </a:endParaRPr>
          </a:p>
          <a:p>
            <a:endParaRPr lang="en-US" sz="1800" dirty="0">
              <a:ln>
                <a:noFill/>
              </a:ln>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effectLst/>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ln>
                <a:noFill/>
              </a:ln>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effectLst/>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ln>
                <a:noFill/>
              </a:ln>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effectLst/>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ln>
                <a:noFill/>
              </a:ln>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effectLst/>
              <a:latin typeface="Calibri Light" panose="020F0302020204030204" pitchFamily="34" charset="0"/>
              <a:ea typeface="Arial Unicode MS" panose="020B0604020202020204" pitchFamily="34" charset="-128"/>
              <a:cs typeface="Times New Roman" panose="02020603050405020304" pitchFamily="18" charset="0"/>
            </a:endParaRPr>
          </a:p>
          <a:p>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0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pic>
        <p:nvPicPr>
          <p:cNvPr id="14" name="Picture 13" descr="A picture containing graphical user interface&#10;&#10;Description automatically generated">
            <a:extLst>
              <a:ext uri="{FF2B5EF4-FFF2-40B4-BE49-F238E27FC236}">
                <a16:creationId xmlns:a16="http://schemas.microsoft.com/office/drawing/2014/main" id="{11A98210-6BC7-4F87-9F9E-D5C2C3DCE61C}"/>
              </a:ext>
            </a:extLst>
          </p:cNvPr>
          <p:cNvPicPr/>
          <p:nvPr/>
        </p:nvPicPr>
        <p:blipFill rotWithShape="1">
          <a:blip r:embed="rId4"/>
          <a:srcRect r="56468" b="279"/>
          <a:stretch/>
        </p:blipFill>
        <p:spPr>
          <a:xfrm>
            <a:off x="2232455" y="4675528"/>
            <a:ext cx="2587388" cy="1662856"/>
          </a:xfrm>
          <a:prstGeom prst="rect">
            <a:avLst/>
          </a:prstGeom>
        </p:spPr>
      </p:pic>
      <p:pic>
        <p:nvPicPr>
          <p:cNvPr id="15" name="Picture 14" descr="Graphical user interface, application, Word&#10;&#10;Description automatically generated">
            <a:extLst>
              <a:ext uri="{FF2B5EF4-FFF2-40B4-BE49-F238E27FC236}">
                <a16:creationId xmlns:a16="http://schemas.microsoft.com/office/drawing/2014/main" id="{A152CC88-4388-41C7-8806-47164E525D1F}"/>
              </a:ext>
            </a:extLst>
          </p:cNvPr>
          <p:cNvPicPr/>
          <p:nvPr/>
        </p:nvPicPr>
        <p:blipFill rotWithShape="1">
          <a:blip r:embed="rId5"/>
          <a:srcRect l="-1263" t="428" r="56583" b="1892"/>
          <a:stretch/>
        </p:blipFill>
        <p:spPr>
          <a:xfrm>
            <a:off x="5188560" y="4666367"/>
            <a:ext cx="2655627" cy="1673473"/>
          </a:xfrm>
          <a:prstGeom prst="rect">
            <a:avLst/>
          </a:prstGeom>
        </p:spPr>
      </p:pic>
      <p:pic>
        <p:nvPicPr>
          <p:cNvPr id="16" name="Picture 15" descr="Graphical user interface, application, Word&#10;&#10;Description automatically generated">
            <a:extLst>
              <a:ext uri="{FF2B5EF4-FFF2-40B4-BE49-F238E27FC236}">
                <a16:creationId xmlns:a16="http://schemas.microsoft.com/office/drawing/2014/main" id="{66D676D3-5799-452F-9BD8-069356A9CDA8}"/>
              </a:ext>
            </a:extLst>
          </p:cNvPr>
          <p:cNvPicPr/>
          <p:nvPr/>
        </p:nvPicPr>
        <p:blipFill rotWithShape="1">
          <a:blip r:embed="rId6"/>
          <a:srcRect t="-1" r="60601" b="-3023"/>
          <a:stretch/>
        </p:blipFill>
        <p:spPr>
          <a:xfrm>
            <a:off x="8316535" y="4671954"/>
            <a:ext cx="2546445" cy="1729120"/>
          </a:xfrm>
          <a:prstGeom prst="rect">
            <a:avLst/>
          </a:prstGeom>
        </p:spPr>
      </p:pic>
      <p:pic>
        <p:nvPicPr>
          <p:cNvPr id="4" name="Recorded Sound">
            <a:hlinkClick r:id="" action="ppaction://media"/>
            <a:extLst>
              <a:ext uri="{FF2B5EF4-FFF2-40B4-BE49-F238E27FC236}">
                <a16:creationId xmlns:a16="http://schemas.microsoft.com/office/drawing/2014/main" id="{5B62B140-128F-4D8B-824E-BADD364F939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04448" y="5910072"/>
            <a:ext cx="609600" cy="609600"/>
          </a:xfrm>
          <a:prstGeom prst="rect">
            <a:avLst/>
          </a:prstGeom>
        </p:spPr>
      </p:pic>
    </p:spTree>
    <p:extLst>
      <p:ext uri="{BB962C8B-B14F-4D97-AF65-F5344CB8AC3E}">
        <p14:creationId xmlns:p14="http://schemas.microsoft.com/office/powerpoint/2010/main" val="25313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7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pPr>
              <a:spcBef>
                <a:spcPts val="0"/>
              </a:spcBef>
            </a:pPr>
            <a:r>
              <a:rPr lang="en-US" sz="1800" b="1" dirty="0">
                <a:ln>
                  <a:noFill/>
                </a:ln>
                <a:solidFill>
                  <a:srgbClr val="000000"/>
                </a:solidFill>
                <a:effectLst/>
                <a:latin typeface="Calibri Light" panose="020F0302020204030204" pitchFamily="34" charset="0"/>
                <a:ea typeface="Arial Unicode MS" panose="020B0604020202020204" pitchFamily="34" charset="-128"/>
                <a:cs typeface="Times New Roman" panose="02020603050405020304" pitchFamily="18" charset="0"/>
              </a:rPr>
              <a:t>Data Preparation, transformations &amp; Imputation:</a:t>
            </a:r>
            <a:br>
              <a:rPr lang="en-US" sz="1800" dirty="0">
                <a:ln>
                  <a:noFill/>
                </a:ln>
                <a:solidFill>
                  <a:srgbClr val="000000"/>
                </a:solidFill>
                <a:effectLst/>
                <a:latin typeface="Helvetica Neue"/>
                <a:ea typeface="Helvetica Neue"/>
                <a:cs typeface="Helvetica Neue"/>
              </a:rPr>
            </a:br>
            <a:endParaRPr lang="en-US" sz="1800" dirty="0">
              <a:effectLst/>
              <a:latin typeface="Times New Roman" panose="02020603050405020304" pitchFamily="18" charset="0"/>
              <a:ea typeface="Arial Unicode MS" panose="020B0604020202020204" pitchFamily="34" charset="-128"/>
            </a:endParaRP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2"/>
            <a:ext cx="9367204" cy="4041648"/>
          </a:xfrm>
        </p:spPr>
        <p:txBody>
          <a:bodyPr anchor="t">
            <a:normAutofit/>
          </a:bodyPr>
          <a:lstStyle/>
          <a:p>
            <a:pPr marL="685800" lvl="3">
              <a:spcBef>
                <a:spcPts val="1000"/>
              </a:spcBef>
            </a:pPr>
            <a:endParaRPr lang="en-US" sz="16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0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sp>
        <p:nvSpPr>
          <p:cNvPr id="9" name="TextBox 8">
            <a:extLst>
              <a:ext uri="{FF2B5EF4-FFF2-40B4-BE49-F238E27FC236}">
                <a16:creationId xmlns:a16="http://schemas.microsoft.com/office/drawing/2014/main" id="{1890B3DA-64E0-4F9F-BC95-C345FA1C2A59}"/>
              </a:ext>
            </a:extLst>
          </p:cNvPr>
          <p:cNvSpPr txBox="1"/>
          <p:nvPr/>
        </p:nvSpPr>
        <p:spPr>
          <a:xfrm>
            <a:off x="1755648" y="2164081"/>
            <a:ext cx="9918192" cy="1310615"/>
          </a:xfrm>
          <a:prstGeom prst="rect">
            <a:avLst/>
          </a:prstGeom>
          <a:noFill/>
        </p:spPr>
        <p:txBody>
          <a:bodyPr wrap="square">
            <a:spAutoFit/>
          </a:bodyPr>
          <a:lstStyle/>
          <a:p>
            <a:pPr marL="285750" marR="0" indent="-285750">
              <a:lnSpc>
                <a:spcPts val="1945"/>
              </a:lnSpc>
              <a:spcBef>
                <a:spcPts val="0"/>
              </a:spcBef>
              <a:spcAft>
                <a:spcPts val="0"/>
              </a:spcAft>
              <a:buFont typeface="Arial" panose="020B0604020202020204" pitchFamily="34" charset="0"/>
              <a:buChar char="•"/>
            </a:pPr>
            <a:r>
              <a:rPr lang="en-US" sz="1800" dirty="0">
                <a:ln>
                  <a:noFill/>
                </a:ln>
                <a:solidFill>
                  <a:srgbClr val="000000"/>
                </a:solidFill>
                <a:effectLst/>
                <a:latin typeface="Calibri Light" panose="020F0302020204030204" pitchFamily="34" charset="0"/>
                <a:ea typeface="Helvetica Neue"/>
                <a:cs typeface="Helvetica Neue"/>
              </a:rPr>
              <a:t>Our data did not have any missing values. Input dataset already had numerical values, so less effort was done to prepare the Data.</a:t>
            </a:r>
          </a:p>
          <a:p>
            <a:pPr marL="285750" marR="0" indent="-285750">
              <a:lnSpc>
                <a:spcPts val="1945"/>
              </a:lnSpc>
              <a:spcBef>
                <a:spcPts val="0"/>
              </a:spcBef>
              <a:spcAft>
                <a:spcPts val="0"/>
              </a:spcAft>
              <a:buFont typeface="Arial" panose="020B0604020202020204" pitchFamily="34" charset="0"/>
              <a:buChar char="•"/>
            </a:pPr>
            <a:endParaRPr lang="en-US" dirty="0">
              <a:solidFill>
                <a:srgbClr val="000000"/>
              </a:solidFill>
              <a:latin typeface="Calibri Light" panose="020F0302020204030204" pitchFamily="34" charset="0"/>
              <a:ea typeface="Helvetica Neue"/>
              <a:cs typeface="Helvetica Neue"/>
            </a:endParaRPr>
          </a:p>
          <a:p>
            <a:pPr marL="285750" marR="0" indent="-285750">
              <a:lnSpc>
                <a:spcPts val="1945"/>
              </a:lnSpc>
              <a:spcBef>
                <a:spcPts val="0"/>
              </a:spcBef>
              <a:spcAft>
                <a:spcPts val="0"/>
              </a:spcAft>
              <a:buFont typeface="Arial" panose="020B0604020202020204" pitchFamily="34" charset="0"/>
              <a:buChar char="•"/>
            </a:pPr>
            <a:r>
              <a:rPr lang="en-US" sz="1800" dirty="0">
                <a:ln>
                  <a:noFill/>
                </a:ln>
                <a:solidFill>
                  <a:srgbClr val="000000"/>
                </a:solidFill>
                <a:effectLst/>
                <a:latin typeface="Calibri Light" panose="020F0302020204030204" pitchFamily="34" charset="0"/>
                <a:ea typeface="Helvetica Neue"/>
                <a:cs typeface="Helvetica Neue"/>
              </a:rPr>
              <a:t> Some of the variables like ‘TotalQ’ derived from input dataset variables class with low, mid, and high level and used melt to widen the data frame.</a:t>
            </a:r>
            <a:endParaRPr lang="en-US" sz="1800" dirty="0">
              <a:ln>
                <a:noFill/>
              </a:ln>
              <a:solidFill>
                <a:srgbClr val="000000"/>
              </a:solidFill>
              <a:effectLst/>
              <a:latin typeface="Helvetica Neue"/>
              <a:ea typeface="Helvetica Neue"/>
              <a:cs typeface="Helvetica Neue"/>
            </a:endParaRPr>
          </a:p>
        </p:txBody>
      </p:sp>
      <p:pic>
        <p:nvPicPr>
          <p:cNvPr id="5" name="p8-Recorded Sound">
            <a:hlinkClick r:id="" action="ppaction://media"/>
            <a:extLst>
              <a:ext uri="{FF2B5EF4-FFF2-40B4-BE49-F238E27FC236}">
                <a16:creationId xmlns:a16="http://schemas.microsoft.com/office/drawing/2014/main" id="{58256FA1-7E1F-4903-9885-367747DBAD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09616" y="4672584"/>
            <a:ext cx="609600" cy="609600"/>
          </a:xfrm>
          <a:prstGeom prst="rect">
            <a:avLst/>
          </a:prstGeom>
        </p:spPr>
      </p:pic>
    </p:spTree>
    <p:extLst>
      <p:ext uri="{BB962C8B-B14F-4D97-AF65-F5344CB8AC3E}">
        <p14:creationId xmlns:p14="http://schemas.microsoft.com/office/powerpoint/2010/main" val="1443809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22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C1C-38E9-4275-A0BF-FF11766C1FF9}"/>
              </a:ext>
            </a:extLst>
          </p:cNvPr>
          <p:cNvSpPr>
            <a:spLocks noGrp="1"/>
          </p:cNvSpPr>
          <p:nvPr>
            <p:ph type="title"/>
          </p:nvPr>
        </p:nvSpPr>
        <p:spPr>
          <a:xfrm>
            <a:off x="1653363" y="365760"/>
            <a:ext cx="9367203" cy="1188720"/>
          </a:xfrm>
        </p:spPr>
        <p:txBody>
          <a:bodyPr>
            <a:normAutofit/>
          </a:bodyPr>
          <a:lstStyle/>
          <a:p>
            <a:pPr>
              <a:spcBef>
                <a:spcPts val="0"/>
              </a:spcBef>
            </a:pPr>
            <a:r>
              <a:rPr lang="en-US" sz="1800" b="1" dirty="0">
                <a:ln>
                  <a:noFill/>
                </a:ln>
                <a:effectLst/>
                <a:latin typeface="Calibri Light" panose="020F0302020204030204" pitchFamily="34" charset="0"/>
                <a:ea typeface="Arial Unicode MS" panose="020B0604020202020204" pitchFamily="34" charset="-128"/>
                <a:cs typeface="Times New Roman" panose="02020603050405020304" pitchFamily="18" charset="0"/>
              </a:rPr>
              <a:t>Modeling &amp; Results</a:t>
            </a:r>
            <a:endParaRPr lang="en-US" sz="1800" dirty="0">
              <a:effectLst/>
              <a:latin typeface="Times New Roman" panose="02020603050405020304" pitchFamily="18" charset="0"/>
              <a:ea typeface="Arial Unicode MS" panose="020B0604020202020204" pitchFamily="34" charset="-128"/>
            </a:endParaRP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49C59FA-511F-4A05-81DB-874AF88A4C31}"/>
              </a:ext>
            </a:extLst>
          </p:cNvPr>
          <p:cNvSpPr>
            <a:spLocks noGrp="1"/>
          </p:cNvSpPr>
          <p:nvPr>
            <p:ph idx="1"/>
          </p:nvPr>
        </p:nvSpPr>
        <p:spPr>
          <a:xfrm>
            <a:off x="1653363" y="2176272"/>
            <a:ext cx="9367204" cy="4041648"/>
          </a:xfrm>
        </p:spPr>
        <p:txBody>
          <a:bodyPr anchor="t">
            <a:normAutofit/>
          </a:bodyPr>
          <a:lstStyle/>
          <a:p>
            <a:pPr marL="685800" lvl="3">
              <a:spcBef>
                <a:spcPts val="1000"/>
              </a:spcBef>
            </a:pPr>
            <a:endParaRPr lang="en-US" sz="1600" dirty="0">
              <a:solidFill>
                <a:srgbClr val="000000"/>
              </a:solidFill>
              <a:effectLst/>
              <a:uFill>
                <a:solidFill>
                  <a:srgbClr val="000000"/>
                </a:solidFill>
              </a:uFill>
              <a:latin typeface="Calibri" panose="020F0502020204030204" pitchFamily="34" charset="0"/>
              <a:ea typeface="Arial Unicode MS" panose="020B0604020202020204" pitchFamily="34" charset="-128"/>
              <a:cs typeface="Arial Unicode MS" panose="020B0604020202020204" pitchFamily="34" charset="-128"/>
            </a:endParaRPr>
          </a:p>
          <a:p>
            <a:endParaRPr lang="en-US" sz="1800" dirty="0">
              <a:ln>
                <a:noFill/>
              </a:ln>
              <a:effectLst/>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000" dirty="0">
              <a:latin typeface="Calibri Light" panose="020F0302020204030204" pitchFamily="34" charset="0"/>
              <a:ea typeface="Arial Unicode MS" panose="020B0604020202020204" pitchFamily="34" charset="-128"/>
              <a:cs typeface="Arial Unicode MS" panose="020B0604020202020204" pitchFamily="34" charset="-128"/>
            </a:endParaRPr>
          </a:p>
          <a:p>
            <a:endParaRPr lang="en-US" sz="2400" dirty="0">
              <a:latin typeface="Calibri Light" panose="020F0302020204030204" pitchFamily="34" charset="0"/>
              <a:ea typeface="Arial Unicode MS" panose="020B0604020202020204" pitchFamily="34" charset="-128"/>
              <a:cs typeface="Arial Unicode MS" panose="020B0604020202020204" pitchFamily="34" charset="-128"/>
            </a:endParaRPr>
          </a:p>
        </p:txBody>
      </p:sp>
      <p:sp>
        <p:nvSpPr>
          <p:cNvPr id="9" name="TextBox 8">
            <a:extLst>
              <a:ext uri="{FF2B5EF4-FFF2-40B4-BE49-F238E27FC236}">
                <a16:creationId xmlns:a16="http://schemas.microsoft.com/office/drawing/2014/main" id="{FD211A33-0FC5-4EA7-9FDB-A8EA9A75F3CB}"/>
              </a:ext>
            </a:extLst>
          </p:cNvPr>
          <p:cNvSpPr txBox="1"/>
          <p:nvPr/>
        </p:nvSpPr>
        <p:spPr>
          <a:xfrm>
            <a:off x="1944624" y="2188465"/>
            <a:ext cx="9095232" cy="3416320"/>
          </a:xfrm>
          <a:prstGeom prst="rect">
            <a:avLst/>
          </a:prstGeom>
          <a:noFill/>
        </p:spPr>
        <p:txBody>
          <a:bodyPr wrap="square">
            <a:spAutoFit/>
          </a:bodyPr>
          <a:lstStyle/>
          <a:p>
            <a:r>
              <a:rPr lang="en-US" sz="1800" dirty="0">
                <a:solidFill>
                  <a:srgbClr val="000000"/>
                </a:solidFill>
                <a:effectLst/>
                <a:latin typeface="Calibri Light" panose="020F0302020204030204" pitchFamily="34" charset="0"/>
                <a:ea typeface="Arial Unicode MS" panose="020B0604020202020204" pitchFamily="34" charset="-128"/>
              </a:rPr>
              <a:t>70% of data points are used for training, the remaining 30% is used for validation of the training data</a:t>
            </a:r>
          </a:p>
          <a:p>
            <a:endParaRPr lang="en-US" sz="1800" b="1" i="1" dirty="0">
              <a:effectLst/>
              <a:latin typeface="Calibri Light" panose="020F0302020204030204" pitchFamily="34" charset="0"/>
              <a:ea typeface="Calibri Light" panose="020F0302020204030204" pitchFamily="34" charset="0"/>
            </a:endParaRPr>
          </a:p>
          <a:p>
            <a:r>
              <a:rPr lang="en-US" sz="1800" b="1" i="1" dirty="0">
                <a:effectLst/>
                <a:latin typeface="Calibri Light" panose="020F0302020204030204" pitchFamily="34" charset="0"/>
                <a:ea typeface="Calibri Light" panose="020F0302020204030204" pitchFamily="34" charset="0"/>
              </a:rPr>
              <a:t>SVM</a:t>
            </a:r>
            <a:r>
              <a:rPr lang="en-US" sz="1800" dirty="0">
                <a:effectLst/>
                <a:latin typeface="Calibri Light" panose="020F0302020204030204" pitchFamily="34" charset="0"/>
                <a:ea typeface="Calibri Light" panose="020F0302020204030204" pitchFamily="34" charset="0"/>
              </a:rPr>
              <a:t> classifier results produced an accuracy of 67% with ‘</a:t>
            </a:r>
            <a:r>
              <a:rPr lang="en-US" sz="1800" dirty="0" err="1">
                <a:effectLst/>
                <a:latin typeface="Calibri Light" panose="020F0302020204030204" pitchFamily="34" charset="0"/>
                <a:ea typeface="Calibri Light" panose="020F0302020204030204" pitchFamily="34" charset="0"/>
              </a:rPr>
              <a:t>rbf</a:t>
            </a:r>
            <a:r>
              <a:rPr lang="en-US" sz="1800" dirty="0">
                <a:effectLst/>
                <a:latin typeface="Calibri Light" panose="020F0302020204030204" pitchFamily="34" charset="0"/>
                <a:ea typeface="Calibri Light" panose="020F0302020204030204" pitchFamily="34" charset="0"/>
              </a:rPr>
              <a:t>’ kernel, while replacing y values with derived ‘</a:t>
            </a:r>
            <a:r>
              <a:rPr lang="en-US" sz="1800" dirty="0" err="1">
                <a:effectLst/>
                <a:latin typeface="Calibri Light" panose="020F0302020204030204" pitchFamily="34" charset="0"/>
                <a:ea typeface="Calibri Light" panose="020F0302020204030204" pitchFamily="34" charset="0"/>
              </a:rPr>
              <a:t>TotalQ</a:t>
            </a:r>
            <a:r>
              <a:rPr lang="en-US" sz="1800" dirty="0">
                <a:effectLst/>
                <a:latin typeface="Calibri Light" panose="020F0302020204030204" pitchFamily="34" charset="0"/>
                <a:ea typeface="Calibri Light" panose="020F0302020204030204" pitchFamily="34" charset="0"/>
              </a:rPr>
              <a:t>’ values of Low, Mid and High values, the accuracy went up to 74%.</a:t>
            </a:r>
          </a:p>
          <a:p>
            <a:endParaRPr lang="en-US" dirty="0">
              <a:solidFill>
                <a:srgbClr val="000000"/>
              </a:solidFill>
              <a:latin typeface="Calibri Light" panose="020F0302020204030204" pitchFamily="34" charset="0"/>
              <a:ea typeface="Arial Unicode MS" panose="020B0604020202020204" pitchFamily="34" charset="-128"/>
            </a:endParaRPr>
          </a:p>
          <a:p>
            <a:r>
              <a:rPr lang="en-US" sz="1800" b="1" i="1" dirty="0">
                <a:ln>
                  <a:noFill/>
                </a:ln>
                <a:solidFill>
                  <a:srgbClr val="000000"/>
                </a:solidFill>
                <a:effectLst/>
                <a:latin typeface="Calibri Light" panose="020F0302020204030204" pitchFamily="34" charset="0"/>
                <a:ea typeface="Calibri Light" panose="020F0302020204030204" pitchFamily="34" charset="0"/>
                <a:cs typeface="Helvetica Neue"/>
              </a:rPr>
              <a:t>Random Forest Classifier, </a:t>
            </a:r>
            <a:r>
              <a:rPr lang="en-US" sz="1800" i="1" dirty="0">
                <a:ln>
                  <a:noFill/>
                </a:ln>
                <a:solidFill>
                  <a:srgbClr val="000000"/>
                </a:solidFill>
                <a:effectLst/>
                <a:latin typeface="Calibri Light" panose="020F0302020204030204" pitchFamily="34" charset="0"/>
                <a:ea typeface="Calibri Light" panose="020F0302020204030204" pitchFamily="34" charset="0"/>
                <a:cs typeface="Helvetica Neue"/>
              </a:rPr>
              <a:t>when</a:t>
            </a:r>
            <a:r>
              <a:rPr lang="en-US" sz="1800" b="1" i="1" dirty="0">
                <a:ln>
                  <a:noFill/>
                </a:ln>
                <a:solidFill>
                  <a:srgbClr val="000000"/>
                </a:solidFill>
                <a:effectLst/>
                <a:latin typeface="Calibri Light" panose="020F0302020204030204" pitchFamily="34" charset="0"/>
                <a:ea typeface="Calibri Light" panose="020F0302020204030204" pitchFamily="34" charset="0"/>
                <a:cs typeface="Helvetica Neue"/>
              </a:rPr>
              <a:t> </a:t>
            </a:r>
            <a:r>
              <a:rPr lang="en-US" sz="1800" dirty="0" err="1">
                <a:effectLst/>
                <a:latin typeface="Calibri Light" panose="020F0302020204030204" pitchFamily="34" charset="0"/>
                <a:ea typeface="Calibri Light" panose="020F0302020204030204" pitchFamily="34" charset="0"/>
              </a:rPr>
              <a:t>n_estimators</a:t>
            </a:r>
            <a:r>
              <a:rPr lang="en-US" sz="1800" dirty="0">
                <a:effectLst/>
                <a:latin typeface="Calibri Light" panose="020F0302020204030204" pitchFamily="34" charset="0"/>
                <a:ea typeface="Calibri Light" panose="020F0302020204030204" pitchFamily="34" charset="0"/>
              </a:rPr>
              <a:t>=200 for the best accuracy result and so redo the estimator 100 and 200, which went by accuracy to 0.74</a:t>
            </a:r>
            <a:endParaRPr lang="en-US" dirty="0">
              <a:solidFill>
                <a:srgbClr val="000000"/>
              </a:solidFill>
              <a:latin typeface="Calibri Light" panose="020F0302020204030204" pitchFamily="34" charset="0"/>
              <a:ea typeface="Arial Unicode MS" panose="020B0604020202020204" pitchFamily="34" charset="-128"/>
            </a:endParaRPr>
          </a:p>
          <a:p>
            <a:endParaRPr lang="en-US" dirty="0">
              <a:solidFill>
                <a:srgbClr val="000000"/>
              </a:solidFill>
              <a:latin typeface="Calibri Light" panose="020F0302020204030204" pitchFamily="34" charset="0"/>
              <a:ea typeface="Arial Unicode MS" panose="020B0604020202020204" pitchFamily="34" charset="-128"/>
            </a:endParaRPr>
          </a:p>
          <a:p>
            <a:endParaRPr lang="en-US" dirty="0">
              <a:solidFill>
                <a:srgbClr val="000000"/>
              </a:solidFill>
              <a:latin typeface="Calibri Light" panose="020F0302020204030204" pitchFamily="34" charset="0"/>
              <a:ea typeface="Arial Unicode MS" panose="020B0604020202020204" pitchFamily="34" charset="-128"/>
            </a:endParaRPr>
          </a:p>
          <a:p>
            <a:endParaRPr lang="en-US" dirty="0">
              <a:solidFill>
                <a:srgbClr val="000000"/>
              </a:solidFill>
              <a:latin typeface="Calibri Light" panose="020F0302020204030204" pitchFamily="34" charset="0"/>
              <a:ea typeface="Arial Unicode MS" panose="020B0604020202020204" pitchFamily="34" charset="-128"/>
            </a:endParaRPr>
          </a:p>
          <a:p>
            <a:endParaRPr lang="en-US" dirty="0"/>
          </a:p>
        </p:txBody>
      </p:sp>
      <p:pic>
        <p:nvPicPr>
          <p:cNvPr id="5" name="p9-Recorded Sound">
            <a:hlinkClick r:id="" action="ppaction://media"/>
            <a:extLst>
              <a:ext uri="{FF2B5EF4-FFF2-40B4-BE49-F238E27FC236}">
                <a16:creationId xmlns:a16="http://schemas.microsoft.com/office/drawing/2014/main" id="{ADA8EC3B-9C32-49DD-AB78-5A5983C98D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468112" y="5154168"/>
            <a:ext cx="609600" cy="609600"/>
          </a:xfrm>
          <a:prstGeom prst="rect">
            <a:avLst/>
          </a:prstGeom>
        </p:spPr>
      </p:pic>
    </p:spTree>
    <p:extLst>
      <p:ext uri="{BB962C8B-B14F-4D97-AF65-F5344CB8AC3E}">
        <p14:creationId xmlns:p14="http://schemas.microsoft.com/office/powerpoint/2010/main" val="2781992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2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5394</TotalTime>
  <Words>858</Words>
  <Application>Microsoft Office PowerPoint</Application>
  <PresentationFormat>Widescreen</PresentationFormat>
  <Paragraphs>123</Paragraphs>
  <Slides>12</Slides>
  <Notes>0</Notes>
  <HiddenSlides>0</HiddenSlides>
  <MMClips>11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Carlito</vt:lpstr>
      <vt:lpstr>Helvetica Neue</vt:lpstr>
      <vt:lpstr>Times New Roman</vt:lpstr>
      <vt:lpstr>Office Theme</vt:lpstr>
      <vt:lpstr>PowerPoint Presentation</vt:lpstr>
      <vt:lpstr>Domain Background </vt:lpstr>
      <vt:lpstr>Domain use case</vt:lpstr>
      <vt:lpstr>Data sources</vt:lpstr>
      <vt:lpstr>Defining the features &amp; Target Variable</vt:lpstr>
      <vt:lpstr>EDA</vt:lpstr>
      <vt:lpstr>EDA</vt:lpstr>
      <vt:lpstr>Data Preparation, transformations &amp; Imputation: </vt:lpstr>
      <vt:lpstr>Modeling &amp; Results</vt:lpstr>
      <vt:lpstr>Results</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Rama Danda</dc:creator>
  <cp:lastModifiedBy>Rama Danda</cp:lastModifiedBy>
  <cp:revision>47</cp:revision>
  <dcterms:created xsi:type="dcterms:W3CDTF">2021-07-01T05:40:51Z</dcterms:created>
  <dcterms:modified xsi:type="dcterms:W3CDTF">2021-07-04T23:35:01Z</dcterms:modified>
</cp:coreProperties>
</file>

<file path=docProps/thumbnail.jpeg>
</file>